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1022" r:id="rId5"/>
    <p:sldId id="310" r:id="rId6"/>
    <p:sldId id="1019" r:id="rId7"/>
    <p:sldId id="269" r:id="rId8"/>
    <p:sldId id="1025" r:id="rId9"/>
    <p:sldId id="314" r:id="rId10"/>
    <p:sldId id="315" r:id="rId11"/>
    <p:sldId id="319" r:id="rId12"/>
    <p:sldId id="1028" r:id="rId13"/>
    <p:sldId id="265"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EA2B30-811F-4B32-A548-3EB4008B0DBF}" v="5" dt="2021-10-11T14:46:02.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72476"/>
  </p:normalViewPr>
  <p:slideViewPr>
    <p:cSldViewPr snapToGrid="0">
      <p:cViewPr varScale="1">
        <p:scale>
          <a:sx n="71" d="100"/>
          <a:sy n="71" d="100"/>
        </p:scale>
        <p:origin x="91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EF218-222F-4F59-9EBC-29F2C761AC0A}" type="datetimeFigureOut">
              <a:rPr lang="nl-NL" smtClean="0"/>
              <a:t>25-10-2021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28E065-319C-4A5C-878C-2E91402DF263}" type="slidenum">
              <a:rPr lang="nl-NL" smtClean="0"/>
              <a:t>‹nr.›</a:t>
            </a:fld>
            <a:endParaRPr lang="nl-NL"/>
          </a:p>
        </p:txBody>
      </p:sp>
    </p:spTree>
    <p:extLst>
      <p:ext uri="{BB962C8B-B14F-4D97-AF65-F5344CB8AC3E}">
        <p14:creationId xmlns:p14="http://schemas.microsoft.com/office/powerpoint/2010/main" val="75662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 typeface="Arial" panose="020B0604020202020204" pitchFamily="34" charset="0"/>
              <a:buChar char="•"/>
            </a:pPr>
            <a:r>
              <a:rPr lang="nl-NL" dirty="0"/>
              <a:t>Aanloop naar een gebiedsgerichte aanpak </a:t>
            </a:r>
          </a:p>
          <a:p>
            <a:pPr>
              <a:buFont typeface="Arial" panose="020B0604020202020204" pitchFamily="34" charset="0"/>
              <a:buChar char="•"/>
            </a:pPr>
            <a:r>
              <a:rPr lang="nl-NL" dirty="0"/>
              <a:t>Gebiedsgericht werken en gebiedsgerichte aanpak</a:t>
            </a:r>
          </a:p>
          <a:p>
            <a:pPr>
              <a:buFont typeface="Arial" panose="020B0604020202020204" pitchFamily="34" charset="0"/>
              <a:buChar char="•"/>
            </a:pPr>
            <a:r>
              <a:rPr lang="nl-NL" dirty="0"/>
              <a:t>Voorbeelden en succesfactoren</a:t>
            </a:r>
          </a:p>
          <a:p>
            <a:endParaRPr lang="nl-NL" dirty="0"/>
          </a:p>
        </p:txBody>
      </p:sp>
      <p:sp>
        <p:nvSpPr>
          <p:cNvPr id="4" name="Tijdelijke aanduiding voor dianummer 3"/>
          <p:cNvSpPr>
            <a:spLocks noGrp="1"/>
          </p:cNvSpPr>
          <p:nvPr>
            <p:ph type="sldNum" sz="quarter" idx="5"/>
          </p:nvPr>
        </p:nvSpPr>
        <p:spPr/>
        <p:txBody>
          <a:bodyPr/>
          <a:lstStyle/>
          <a:p>
            <a:fld id="{8828E065-319C-4A5C-878C-2E91402DF263}" type="slidenum">
              <a:rPr lang="nl-NL" smtClean="0"/>
              <a:t>1</a:t>
            </a:fld>
            <a:endParaRPr lang="nl-NL"/>
          </a:p>
        </p:txBody>
      </p:sp>
    </p:spTree>
    <p:extLst>
      <p:ext uri="{BB962C8B-B14F-4D97-AF65-F5344CB8AC3E}">
        <p14:creationId xmlns:p14="http://schemas.microsoft.com/office/powerpoint/2010/main" val="407448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28E065-319C-4A5C-878C-2E91402DF263}" type="slidenum">
              <a:rPr lang="nl-NL" smtClean="0"/>
              <a:t>2</a:t>
            </a:fld>
            <a:endParaRPr lang="nl-NL"/>
          </a:p>
        </p:txBody>
      </p:sp>
    </p:spTree>
    <p:extLst>
      <p:ext uri="{BB962C8B-B14F-4D97-AF65-F5344CB8AC3E}">
        <p14:creationId xmlns:p14="http://schemas.microsoft.com/office/powerpoint/2010/main" val="3330077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Ten tijde van de start van de klimaatwet en de realisatie dat de energietransitie op het bordje van de gemeenten zouden komen, was ik actief bij de ondersteuning van de sociale pijler in het G40 stedennetwerk. We realiseerden ons toen steeds meer dat veel opgaven in de wijken landen en dat er koppelkansen ontstaan om de opgaven op te pakken. </a:t>
            </a:r>
          </a:p>
          <a:p>
            <a:r>
              <a:rPr lang="nl-NL" dirty="0"/>
              <a:t>Want wanneer woningen worden verduurzaamd, ontstaan er ook mogelijkheden om opgaven op het gebied van armoede aan te kaarten. </a:t>
            </a:r>
          </a:p>
          <a:p>
            <a:r>
              <a:rPr lang="nl-NL" dirty="0"/>
              <a:t>Hier zijn veel partijen bij betrokken en voor nodig, hoe dit te doen. Gaan we straks verder op in.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67EEF-2D97-4961-801E-10491DE99F5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07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28E065-319C-4A5C-878C-2E91402DF263}" type="slidenum">
              <a:rPr lang="nl-NL" smtClean="0"/>
              <a:t>5</a:t>
            </a:fld>
            <a:endParaRPr lang="nl-NL"/>
          </a:p>
        </p:txBody>
      </p:sp>
    </p:spTree>
    <p:extLst>
      <p:ext uri="{BB962C8B-B14F-4D97-AF65-F5344CB8AC3E}">
        <p14:creationId xmlns:p14="http://schemas.microsoft.com/office/powerpoint/2010/main" val="347397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Sinds 2012 werken Rijk, de gemeente Rotterdam, corporaties, zorginstellingen, schoolbesturen, bedrijfsleven, politie en Openbaar Ministerie in het Nationaal Programma Rotterdam-Zuid (NPRZ) samen aan een gezonde toekomst voor Rotterdam Zuid.</a:t>
            </a:r>
            <a:r>
              <a:rPr lang="nl-NL" dirty="0">
                <a:effectLst/>
              </a:rPr>
              <a:t>  </a:t>
            </a:r>
          </a:p>
          <a:p>
            <a:endParaRPr lang="nl-NL" dirty="0">
              <a:effectLst/>
            </a:endParaRPr>
          </a:p>
          <a:p>
            <a:r>
              <a:rPr lang="nl-NL" dirty="0">
                <a:effectLst/>
              </a:rPr>
              <a:t>Drie hefbomen benoemd om structurele achterstanden te bestrijden: leren, werken en wonen. Gaandeweg kwamen e ook aandacht voor veiligheid /ondermijning en nu ook verduurzaming. Er zijn zeven focuswijken aangewezen waar de </a:t>
            </a:r>
            <a:r>
              <a:rPr lang="nl-NL" sz="1200" kern="1200" dirty="0">
                <a:solidFill>
                  <a:schemeClr val="tx1"/>
                </a:solidFill>
                <a:effectLst/>
                <a:latin typeface="+mn-lt"/>
                <a:ea typeface="+mn-ea"/>
                <a:cs typeface="+mn-cs"/>
              </a:rPr>
              <a:t>cumulatie van de problematiek het zwaarst, de omvang van de opgave het grootst en tegelijkertijd meest complex</a:t>
            </a:r>
            <a:r>
              <a:rPr lang="nl-NL" dirty="0">
                <a:effectLst/>
              </a:rPr>
              <a:t> is.</a:t>
            </a:r>
          </a:p>
          <a:p>
            <a:endParaRPr lang="nl-NL"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effectLst/>
              </a:rPr>
              <a:t>Looptijd van 20 jaar met elke 3 jaar een nieuw uitvoeringsprogramma. Alle betrokken partijen hebben een vertegenwoordiger in het NPRZ bestuur. A</a:t>
            </a:r>
            <a:r>
              <a:rPr lang="nl-NL" sz="1200" kern="1200" dirty="0">
                <a:solidFill>
                  <a:schemeClr val="tx1"/>
                </a:solidFill>
                <a:effectLst/>
                <a:latin typeface="+mn-lt"/>
                <a:ea typeface="+mn-ea"/>
                <a:cs typeface="+mn-cs"/>
              </a:rPr>
              <a:t>lle afzonderlijke partijen committeren zich aan het realiseren van de doelen en zijn verantwoordelijk blijven voor hun eigen inzet ‘op Zuid.’ Om het Nationaal Programma los te koppelen van politieke en organisatorische agenda’s is een onafhankelijk programmabureau opgericht dat aanjaagt, coördineert en de voortgang overziet.</a:t>
            </a:r>
            <a:r>
              <a:rPr lang="nl-NL" dirty="0">
                <a:effectLst/>
              </a:rPr>
              <a:t> </a:t>
            </a:r>
          </a:p>
          <a:p>
            <a:endParaRPr lang="nl-NL" dirty="0">
              <a:effectLst/>
            </a:endParaRPr>
          </a:p>
        </p:txBody>
      </p:sp>
      <p:sp>
        <p:nvSpPr>
          <p:cNvPr id="4" name="Tijdelijke aanduiding voor dianummer 3"/>
          <p:cNvSpPr>
            <a:spLocks noGrp="1"/>
          </p:cNvSpPr>
          <p:nvPr>
            <p:ph type="sldNum" sz="quarter" idx="5"/>
          </p:nvPr>
        </p:nvSpPr>
        <p:spPr/>
        <p:txBody>
          <a:bodyPr/>
          <a:lstStyle/>
          <a:p>
            <a:fld id="{8828E065-319C-4A5C-878C-2E91402DF263}" type="slidenum">
              <a:rPr lang="nl-NL" smtClean="0"/>
              <a:t>6</a:t>
            </a:fld>
            <a:endParaRPr lang="nl-NL"/>
          </a:p>
        </p:txBody>
      </p:sp>
    </p:spTree>
    <p:extLst>
      <p:ext uri="{BB962C8B-B14F-4D97-AF65-F5344CB8AC3E}">
        <p14:creationId xmlns:p14="http://schemas.microsoft.com/office/powerpoint/2010/main" val="536779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Programmatisch vervolg op </a:t>
            </a:r>
            <a:r>
              <a:rPr lang="nl-NL" sz="1200" kern="1200" dirty="0">
                <a:solidFill>
                  <a:schemeClr val="tx1"/>
                </a:solidFill>
                <a:effectLst/>
                <a:latin typeface="+mn-lt"/>
                <a:ea typeface="+mn-ea"/>
                <a:cs typeface="+mn-cs"/>
              </a:rPr>
              <a:t>twee eerdere grote, door het Rijk ingezette wijkvernieuwingsprogramma’s: de stadsvernieuwing (vanaf eind jaren zestig) en het grotestedenbeleid. Werkwijze ingezet door vorig college met ambities voor lange termijn.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Prioritaire wijken aangewezen in coalitieakkoord, geselecteerd in gemeentelijke wijkkompas, hierbij ook </a:t>
            </a:r>
            <a:r>
              <a:rPr lang="nl-NL" sz="1200" b="1" kern="1200" dirty="0" err="1">
                <a:solidFill>
                  <a:schemeClr val="tx1"/>
                </a:solidFill>
                <a:effectLst/>
                <a:latin typeface="+mn-lt"/>
                <a:ea typeface="+mn-ea"/>
                <a:cs typeface="+mn-cs"/>
              </a:rPr>
              <a:t>Selwerd</a:t>
            </a:r>
            <a:r>
              <a:rPr lang="nl-NL" sz="1200" kern="1200" dirty="0">
                <a:solidFill>
                  <a:schemeClr val="tx1"/>
                </a:solidFill>
                <a:effectLst/>
                <a:latin typeface="+mn-lt"/>
                <a:ea typeface="+mn-ea"/>
                <a:cs typeface="+mn-cs"/>
              </a:rPr>
              <a:t>. Vervolgens is nauwe samenwerking tussen fysiek en sociaal domein per wijk een integraal programma opgesteld. Gebiedsteams (met eigen budget) en daaronder wijkvernieuwingsteams voor de vier wijken.</a:t>
            </a:r>
            <a:endParaRPr lang="nl-NL" dirty="0"/>
          </a:p>
        </p:txBody>
      </p:sp>
      <p:sp>
        <p:nvSpPr>
          <p:cNvPr id="4" name="Tijdelijke aanduiding voor dianummer 3"/>
          <p:cNvSpPr>
            <a:spLocks noGrp="1"/>
          </p:cNvSpPr>
          <p:nvPr>
            <p:ph type="sldNum" sz="quarter" idx="5"/>
          </p:nvPr>
        </p:nvSpPr>
        <p:spPr/>
        <p:txBody>
          <a:bodyPr/>
          <a:lstStyle/>
          <a:p>
            <a:fld id="{8828E065-319C-4A5C-878C-2E91402DF263}" type="slidenum">
              <a:rPr lang="nl-NL" smtClean="0"/>
              <a:t>7</a:t>
            </a:fld>
            <a:endParaRPr lang="nl-NL"/>
          </a:p>
        </p:txBody>
      </p:sp>
    </p:spTree>
    <p:extLst>
      <p:ext uri="{BB962C8B-B14F-4D97-AF65-F5344CB8AC3E}">
        <p14:creationId xmlns:p14="http://schemas.microsoft.com/office/powerpoint/2010/main" val="99088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28E065-319C-4A5C-878C-2E91402DF263}" type="slidenum">
              <a:rPr lang="nl-NL" smtClean="0"/>
              <a:t>9</a:t>
            </a:fld>
            <a:endParaRPr lang="nl-NL"/>
          </a:p>
        </p:txBody>
      </p:sp>
    </p:spTree>
    <p:extLst>
      <p:ext uri="{BB962C8B-B14F-4D97-AF65-F5344CB8AC3E}">
        <p14:creationId xmlns:p14="http://schemas.microsoft.com/office/powerpoint/2010/main" val="33226060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met foto">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E0AA4CB-757A-46A4-AD15-664BC87D3E01}"/>
              </a:ext>
            </a:extLst>
          </p:cNvPr>
          <p:cNvSpPr>
            <a:spLocks noGrp="1"/>
          </p:cNvSpPr>
          <p:nvPr>
            <p:ph type="pic" sz="quarter" idx="11"/>
          </p:nvPr>
        </p:nvSpPr>
        <p:spPr>
          <a:xfrm>
            <a:off x="0" y="899998"/>
            <a:ext cx="12192000" cy="5526000"/>
          </a:xfrm>
          <a:solidFill>
            <a:schemeClr val="accent6"/>
          </a:solidFill>
        </p:spPr>
        <p:txBody>
          <a:bodyPr tIns="720000"/>
          <a:lstStyle>
            <a:lvl1pPr marL="0" indent="0" algn="ctr">
              <a:buNone/>
              <a:defRPr/>
            </a:lvl1pPr>
          </a:lstStyle>
          <a:p>
            <a:endParaRPr lang="nl-NL"/>
          </a:p>
        </p:txBody>
      </p:sp>
      <p:sp>
        <p:nvSpPr>
          <p:cNvPr id="2" name="Titel 1"/>
          <p:cNvSpPr>
            <a:spLocks noGrp="1"/>
          </p:cNvSpPr>
          <p:nvPr>
            <p:ph type="ctrTitle" hasCustomPrompt="1"/>
          </p:nvPr>
        </p:nvSpPr>
        <p:spPr>
          <a:xfrm>
            <a:off x="0" y="5526000"/>
            <a:ext cx="12192000" cy="900000"/>
          </a:xfrm>
          <a:solidFill>
            <a:schemeClr val="tx2"/>
          </a:solidFill>
        </p:spPr>
        <p:txBody>
          <a:bodyPr lIns="540000" tIns="0" rIns="4320000" bIns="0">
            <a:noAutofit/>
          </a:bodyPr>
          <a:lstStyle>
            <a:lvl1pPr algn="l">
              <a:lnSpc>
                <a:spcPct val="90000"/>
              </a:lnSpc>
              <a:defRPr sz="3200" b="0"/>
            </a:lvl1pPr>
          </a:lstStyle>
          <a:p>
            <a:r>
              <a:rPr lang="nl-NL"/>
              <a:t>Klik om de stijl te bewerken</a:t>
            </a:r>
          </a:p>
        </p:txBody>
      </p:sp>
      <p:pic>
        <p:nvPicPr>
          <p:cNvPr id="2051" name="Picture 3" descr="C:\Users\spanj\AppData\Local\Temp\msohtmlclip1\02\clip_image002.png">
            <a:extLst>
              <a:ext uri="{FF2B5EF4-FFF2-40B4-BE49-F238E27FC236}">
                <a16:creationId xmlns:a16="http://schemas.microsoft.com/office/drawing/2014/main" id="{1BA39E01-CB82-402B-9998-8D549D4363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41600" y="340462"/>
            <a:ext cx="28098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panj\AppData\Local\Temp\msohtmlclip1\02\clip_image001.png">
            <a:extLst>
              <a:ext uri="{FF2B5EF4-FFF2-40B4-BE49-F238E27FC236}">
                <a16:creationId xmlns:a16="http://schemas.microsoft.com/office/drawing/2014/main" id="{889E6A39-76F9-4B2D-9CDD-543FCCCA20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000" y="307124"/>
            <a:ext cx="2771775" cy="28575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DBA76A2E-C9AA-4F24-9D5C-ABECF5A9544F}"/>
              </a:ext>
            </a:extLst>
          </p:cNvPr>
          <p:cNvSpPr/>
          <p:nvPr userDrawn="1"/>
        </p:nvSpPr>
        <p:spPr>
          <a:xfrm>
            <a:off x="0" y="6426000"/>
            <a:ext cx="12192000" cy="4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3">
            <a:extLst>
              <a:ext uri="{FF2B5EF4-FFF2-40B4-BE49-F238E27FC236}">
                <a16:creationId xmlns:a16="http://schemas.microsoft.com/office/drawing/2014/main" id="{871D1691-BCF0-486B-8681-7F03DFC0EECB}"/>
              </a:ext>
            </a:extLst>
          </p:cNvPr>
          <p:cNvSpPr>
            <a:spLocks noGrp="1"/>
          </p:cNvSpPr>
          <p:nvPr>
            <p:ph type="body" sz="quarter" idx="10" hasCustomPrompt="1"/>
          </p:nvPr>
        </p:nvSpPr>
        <p:spPr>
          <a:xfrm>
            <a:off x="9000000" y="5631051"/>
            <a:ext cx="3044996" cy="246221"/>
          </a:xfrm>
        </p:spPr>
        <p:txBody>
          <a:bodyPr>
            <a:noAutofit/>
          </a:bodyPr>
          <a:lstStyle>
            <a:lvl1pPr marL="0" indent="0">
              <a:spcAft>
                <a:spcPts val="0"/>
              </a:spcAft>
              <a:buNone/>
              <a:defRPr sz="1600">
                <a:solidFill>
                  <a:schemeClr val="bg1"/>
                </a:solidFill>
              </a:defRPr>
            </a:lvl1pPr>
          </a:lstStyle>
          <a:p>
            <a:pPr lvl="0"/>
            <a:r>
              <a:rPr lang="nl-NL"/>
              <a:t>[naam]</a:t>
            </a:r>
          </a:p>
        </p:txBody>
      </p:sp>
      <p:sp>
        <p:nvSpPr>
          <p:cNvPr id="8" name="Tijdelijke aanduiding voor tekst 3">
            <a:extLst>
              <a:ext uri="{FF2B5EF4-FFF2-40B4-BE49-F238E27FC236}">
                <a16:creationId xmlns:a16="http://schemas.microsoft.com/office/drawing/2014/main" id="{67AC0429-97FC-44A3-A30E-20E8A7E36D12}"/>
              </a:ext>
            </a:extLst>
          </p:cNvPr>
          <p:cNvSpPr>
            <a:spLocks noGrp="1"/>
          </p:cNvSpPr>
          <p:nvPr>
            <p:ph type="body" sz="quarter" idx="12" hasCustomPrompt="1"/>
          </p:nvPr>
        </p:nvSpPr>
        <p:spPr>
          <a:xfrm>
            <a:off x="9000000" y="5928955"/>
            <a:ext cx="3044996" cy="184666"/>
          </a:xfrm>
        </p:spPr>
        <p:txBody>
          <a:bodyPr>
            <a:noAutofit/>
          </a:bodyPr>
          <a:lstStyle>
            <a:lvl1pPr marL="0" indent="0">
              <a:spcAft>
                <a:spcPts val="0"/>
              </a:spcAft>
              <a:buNone/>
              <a:defRPr sz="1200">
                <a:solidFill>
                  <a:schemeClr val="bg1"/>
                </a:solidFill>
              </a:defRPr>
            </a:lvl1pPr>
          </a:lstStyle>
          <a:p>
            <a:pPr lvl="0"/>
            <a:r>
              <a:rPr lang="nl-NL"/>
              <a:t>[functie]</a:t>
            </a:r>
          </a:p>
        </p:txBody>
      </p:sp>
      <p:sp>
        <p:nvSpPr>
          <p:cNvPr id="9" name="Tijdelijke aanduiding voor tekst 3">
            <a:extLst>
              <a:ext uri="{FF2B5EF4-FFF2-40B4-BE49-F238E27FC236}">
                <a16:creationId xmlns:a16="http://schemas.microsoft.com/office/drawing/2014/main" id="{6CD0A8E1-0231-4AD3-A46C-B95C1A68E77A}"/>
              </a:ext>
            </a:extLst>
          </p:cNvPr>
          <p:cNvSpPr>
            <a:spLocks noGrp="1"/>
          </p:cNvSpPr>
          <p:nvPr>
            <p:ph type="body" sz="quarter" idx="13" hasCustomPrompt="1"/>
          </p:nvPr>
        </p:nvSpPr>
        <p:spPr>
          <a:xfrm>
            <a:off x="9000000" y="6165304"/>
            <a:ext cx="3044996" cy="169277"/>
          </a:xfrm>
        </p:spPr>
        <p:txBody>
          <a:bodyPr>
            <a:noAutofit/>
          </a:bodyPr>
          <a:lstStyle>
            <a:lvl1pPr marL="0" indent="0">
              <a:spcAft>
                <a:spcPts val="0"/>
              </a:spcAft>
              <a:buNone/>
              <a:defRPr sz="1100">
                <a:solidFill>
                  <a:schemeClr val="bg1"/>
                </a:solidFill>
              </a:defRPr>
            </a:lvl1pPr>
          </a:lstStyle>
          <a:p>
            <a:pPr lvl="0"/>
            <a:r>
              <a:rPr lang="nl-NL"/>
              <a:t>[datum]</a:t>
            </a:r>
          </a:p>
        </p:txBody>
      </p:sp>
      <p:pic>
        <p:nvPicPr>
          <p:cNvPr id="10" name="Picture 2">
            <a:extLst>
              <a:ext uri="{FF2B5EF4-FFF2-40B4-BE49-F238E27FC236}">
                <a16:creationId xmlns:a16="http://schemas.microsoft.com/office/drawing/2014/main" id="{4E1373AA-7EBB-4B5D-B935-FF8E390721D8}"/>
              </a:ext>
            </a:extLst>
          </p:cNvPr>
          <p:cNvPicPr>
            <a:picLocks noChangeAspect="1"/>
          </p:cNvPicPr>
          <p:nvPr userDrawn="1"/>
        </p:nvPicPr>
        <p:blipFill rotWithShape="1">
          <a:blip r:embed="rId4"/>
          <a:srcRect b="20827"/>
          <a:stretch/>
        </p:blipFill>
        <p:spPr>
          <a:xfrm>
            <a:off x="9221706" y="113900"/>
            <a:ext cx="2601583" cy="615867"/>
          </a:xfrm>
          <a:prstGeom prst="rect">
            <a:avLst/>
          </a:prstGeom>
        </p:spPr>
      </p:pic>
      <p:sp>
        <p:nvSpPr>
          <p:cNvPr id="12" name="Titel 1">
            <a:extLst>
              <a:ext uri="{FF2B5EF4-FFF2-40B4-BE49-F238E27FC236}">
                <a16:creationId xmlns:a16="http://schemas.microsoft.com/office/drawing/2014/main" id="{81F505D3-F4A4-4A32-A92B-663D3266C03F}"/>
              </a:ext>
            </a:extLst>
          </p:cNvPr>
          <p:cNvSpPr txBox="1">
            <a:spLocks/>
          </p:cNvSpPr>
          <p:nvPr userDrawn="1"/>
        </p:nvSpPr>
        <p:spPr>
          <a:xfrm>
            <a:off x="8430539" y="238592"/>
            <a:ext cx="822121" cy="422813"/>
          </a:xfrm>
          <a:prstGeom prst="rect">
            <a:avLst/>
          </a:prstGeom>
          <a:solidFill>
            <a:schemeClr val="bg1"/>
          </a:solidFill>
          <a:ln>
            <a:noFill/>
          </a:ln>
        </p:spPr>
        <p:txBody>
          <a:bodyPr vert="horz" lIns="540000" tIns="144000" rIns="180000" bIns="144000" rtlCol="0" anchor="ctr" anchorCtr="0">
            <a:normAutofit fontScale="92500" lnSpcReduction="10000"/>
          </a:bodyPr>
          <a:lstStyle>
            <a:lvl1pPr algn="l" defTabSz="914400" rtl="0" eaLnBrk="1" latinLnBrk="0" hangingPunct="1">
              <a:spcBef>
                <a:spcPct val="0"/>
              </a:spcBef>
              <a:buNone/>
              <a:defRPr sz="3200" b="0" kern="1200">
                <a:solidFill>
                  <a:schemeClr val="tx1"/>
                </a:solidFill>
                <a:latin typeface="+mj-lt"/>
                <a:ea typeface="+mj-ea"/>
                <a:cs typeface="+mj-cs"/>
              </a:defRPr>
            </a:lvl1pPr>
          </a:lstStyle>
          <a:p>
            <a:r>
              <a:rPr lang="nl-NL" sz="1000"/>
              <a:t> </a:t>
            </a:r>
          </a:p>
        </p:txBody>
      </p:sp>
    </p:spTree>
    <p:extLst>
      <p:ext uri="{BB962C8B-B14F-4D97-AF65-F5344CB8AC3E}">
        <p14:creationId xmlns:p14="http://schemas.microsoft.com/office/powerpoint/2010/main" val="948411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7CAFB4-8655-43E1-BA08-D682E761A495}"/>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B11BAB09-717E-4F12-A73B-648CC9947C37}"/>
              </a:ext>
            </a:extLst>
          </p:cNvPr>
          <p:cNvSpPr>
            <a:spLocks noGrp="1"/>
          </p:cNvSpPr>
          <p:nvPr>
            <p:ph type="body" sz="quarter" idx="11"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3092395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tekst 3">
            <a:extLst>
              <a:ext uri="{FF2B5EF4-FFF2-40B4-BE49-F238E27FC236}">
                <a16:creationId xmlns:a16="http://schemas.microsoft.com/office/drawing/2014/main" id="{7F1ECCB6-C482-438D-8BDF-402589D35107}"/>
              </a:ext>
            </a:extLst>
          </p:cNvPr>
          <p:cNvSpPr>
            <a:spLocks noGrp="1"/>
          </p:cNvSpPr>
          <p:nvPr>
            <p:ph type="body" sz="quarter" idx="11"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3842367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emaal 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465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sluitin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0" y="900000"/>
            <a:ext cx="12192000" cy="5526000"/>
          </a:xfrm>
          <a:solidFill>
            <a:schemeClr val="tx2"/>
          </a:solidFill>
        </p:spPr>
        <p:txBody>
          <a:bodyPr lIns="540000" tIns="0" rIns="540000" bIns="540000" anchor="b" anchorCtr="0">
            <a:noAutofit/>
          </a:bodyPr>
          <a:lstStyle>
            <a:lvl1pPr algn="r">
              <a:lnSpc>
                <a:spcPct val="100000"/>
              </a:lnSpc>
              <a:defRPr sz="4000" b="0"/>
            </a:lvl1pPr>
          </a:lstStyle>
          <a:p>
            <a:r>
              <a:rPr lang="nl-NL"/>
              <a:t>[afsluitgroet]</a:t>
            </a:r>
          </a:p>
        </p:txBody>
      </p:sp>
      <p:pic>
        <p:nvPicPr>
          <p:cNvPr id="2051" name="Picture 3" descr="C:\Users\spanj\AppData\Local\Temp\msohtmlclip1\02\clip_image002.png">
            <a:extLst>
              <a:ext uri="{FF2B5EF4-FFF2-40B4-BE49-F238E27FC236}">
                <a16:creationId xmlns:a16="http://schemas.microsoft.com/office/drawing/2014/main" id="{1BA39E01-CB82-402B-9998-8D549D4363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41600" y="340462"/>
            <a:ext cx="28098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panj\AppData\Local\Temp\msohtmlclip1\02\clip_image001.png">
            <a:extLst>
              <a:ext uri="{FF2B5EF4-FFF2-40B4-BE49-F238E27FC236}">
                <a16:creationId xmlns:a16="http://schemas.microsoft.com/office/drawing/2014/main" id="{889E6A39-76F9-4B2D-9CDD-543FCCCA20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000" y="307124"/>
            <a:ext cx="2771775" cy="28575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DBA76A2E-C9AA-4F24-9D5C-ABECF5A9544F}"/>
              </a:ext>
            </a:extLst>
          </p:cNvPr>
          <p:cNvSpPr/>
          <p:nvPr userDrawn="1"/>
        </p:nvSpPr>
        <p:spPr>
          <a:xfrm>
            <a:off x="0" y="6426000"/>
            <a:ext cx="12192000" cy="4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3">
            <a:extLst>
              <a:ext uri="{FF2B5EF4-FFF2-40B4-BE49-F238E27FC236}">
                <a16:creationId xmlns:a16="http://schemas.microsoft.com/office/drawing/2014/main" id="{7F152348-DA4F-4055-B693-BB06585651DE}"/>
              </a:ext>
            </a:extLst>
          </p:cNvPr>
          <p:cNvSpPr>
            <a:spLocks noGrp="1"/>
          </p:cNvSpPr>
          <p:nvPr>
            <p:ph type="body" sz="quarter" idx="10" hasCustomPrompt="1"/>
          </p:nvPr>
        </p:nvSpPr>
        <p:spPr>
          <a:xfrm>
            <a:off x="695325" y="4221088"/>
            <a:ext cx="2952403" cy="1600843"/>
          </a:xfrm>
        </p:spPr>
        <p:txBody>
          <a:bodyPr anchor="b" anchorCtr="0"/>
          <a:lstStyle>
            <a:lvl1pPr marL="0" indent="0">
              <a:spcAft>
                <a:spcPts val="0"/>
              </a:spcAft>
              <a:buNone/>
              <a:defRPr>
                <a:solidFill>
                  <a:schemeClr val="bg1"/>
                </a:solidFill>
              </a:defRPr>
            </a:lvl1pPr>
          </a:lstStyle>
          <a:p>
            <a:pPr lvl="0"/>
            <a:r>
              <a:rPr lang="nl-NL"/>
              <a:t>Naam</a:t>
            </a:r>
            <a:br>
              <a:rPr lang="nl-NL"/>
            </a:br>
            <a:r>
              <a:rPr lang="nl-NL"/>
              <a:t>E-mailadres</a:t>
            </a:r>
            <a:br>
              <a:rPr lang="nl-NL"/>
            </a:br>
            <a:r>
              <a:rPr lang="nl-NL"/>
              <a:t>Telefoonnummer</a:t>
            </a:r>
          </a:p>
        </p:txBody>
      </p:sp>
      <p:pic>
        <p:nvPicPr>
          <p:cNvPr id="7" name="Picture 2">
            <a:extLst>
              <a:ext uri="{FF2B5EF4-FFF2-40B4-BE49-F238E27FC236}">
                <a16:creationId xmlns:a16="http://schemas.microsoft.com/office/drawing/2014/main" id="{CC071EFE-1757-4ECB-A249-53A1E669D6FC}"/>
              </a:ext>
            </a:extLst>
          </p:cNvPr>
          <p:cNvPicPr>
            <a:picLocks noChangeAspect="1"/>
          </p:cNvPicPr>
          <p:nvPr userDrawn="1"/>
        </p:nvPicPr>
        <p:blipFill rotWithShape="1">
          <a:blip r:embed="rId4"/>
          <a:srcRect b="20827"/>
          <a:stretch/>
        </p:blipFill>
        <p:spPr>
          <a:xfrm>
            <a:off x="9221706" y="113900"/>
            <a:ext cx="2601583" cy="615867"/>
          </a:xfrm>
          <a:prstGeom prst="rect">
            <a:avLst/>
          </a:prstGeom>
        </p:spPr>
      </p:pic>
      <p:sp>
        <p:nvSpPr>
          <p:cNvPr id="8" name="Titel 1">
            <a:extLst>
              <a:ext uri="{FF2B5EF4-FFF2-40B4-BE49-F238E27FC236}">
                <a16:creationId xmlns:a16="http://schemas.microsoft.com/office/drawing/2014/main" id="{78C696E2-AC89-4AD8-A96E-2F3E12B045B8}"/>
              </a:ext>
            </a:extLst>
          </p:cNvPr>
          <p:cNvSpPr txBox="1">
            <a:spLocks/>
          </p:cNvSpPr>
          <p:nvPr userDrawn="1"/>
        </p:nvSpPr>
        <p:spPr>
          <a:xfrm>
            <a:off x="8430539" y="238592"/>
            <a:ext cx="822121" cy="422813"/>
          </a:xfrm>
          <a:prstGeom prst="rect">
            <a:avLst/>
          </a:prstGeom>
          <a:solidFill>
            <a:schemeClr val="bg1"/>
          </a:solidFill>
          <a:ln>
            <a:noFill/>
          </a:ln>
        </p:spPr>
        <p:txBody>
          <a:bodyPr vert="horz" lIns="540000" tIns="144000" rIns="180000" bIns="144000" rtlCol="0" anchor="ctr" anchorCtr="0">
            <a:normAutofit fontScale="92500" lnSpcReduction="10000"/>
          </a:bodyPr>
          <a:lstStyle>
            <a:lvl1pPr algn="l" defTabSz="914400" rtl="0" eaLnBrk="1" latinLnBrk="0" hangingPunct="1">
              <a:spcBef>
                <a:spcPct val="0"/>
              </a:spcBef>
              <a:buNone/>
              <a:defRPr sz="3200" b="0" kern="1200">
                <a:solidFill>
                  <a:schemeClr val="tx1"/>
                </a:solidFill>
                <a:latin typeface="+mj-lt"/>
                <a:ea typeface="+mj-ea"/>
                <a:cs typeface="+mj-cs"/>
              </a:defRPr>
            </a:lvl1pPr>
          </a:lstStyle>
          <a:p>
            <a:r>
              <a:rPr lang="nl-NL" sz="1000"/>
              <a:t> </a:t>
            </a:r>
          </a:p>
        </p:txBody>
      </p:sp>
    </p:spTree>
    <p:extLst>
      <p:ext uri="{BB962C8B-B14F-4D97-AF65-F5344CB8AC3E}">
        <p14:creationId xmlns:p14="http://schemas.microsoft.com/office/powerpoint/2010/main" val="1799053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0167D-8262-4785-93FC-12A5FAFC5AB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3F20778-A643-488D-840B-DD963945CA6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4D292E-7A9E-484F-B76D-57EF1732C64C}"/>
              </a:ext>
            </a:extLst>
          </p:cNvPr>
          <p:cNvSpPr>
            <a:spLocks noGrp="1"/>
          </p:cNvSpPr>
          <p:nvPr>
            <p:ph type="dt" sz="half" idx="10"/>
          </p:nvPr>
        </p:nvSpPr>
        <p:spPr/>
        <p:txBody>
          <a:bodyPr/>
          <a:lstStyle/>
          <a:p>
            <a:fld id="{1907509F-93D6-4994-B6D0-BEC777975DC6}" type="datetimeFigureOut">
              <a:rPr lang="nl-NL" smtClean="0"/>
              <a:t>25-10-2021</a:t>
            </a:fld>
            <a:endParaRPr lang="nl-NL"/>
          </a:p>
        </p:txBody>
      </p:sp>
      <p:sp>
        <p:nvSpPr>
          <p:cNvPr id="5" name="Tijdelijke aanduiding voor voettekst 4">
            <a:extLst>
              <a:ext uri="{FF2B5EF4-FFF2-40B4-BE49-F238E27FC236}">
                <a16:creationId xmlns:a16="http://schemas.microsoft.com/office/drawing/2014/main" id="{33A259DF-4212-41B4-AAA9-47D5365779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C0E2DC-E3D2-4C85-BF4D-556CFE81B4CB}"/>
              </a:ext>
            </a:extLst>
          </p:cNvPr>
          <p:cNvSpPr>
            <a:spLocks noGrp="1"/>
          </p:cNvSpPr>
          <p:nvPr>
            <p:ph type="sldNum" sz="quarter" idx="12"/>
          </p:nvPr>
        </p:nvSpPr>
        <p:spPr/>
        <p:txBody>
          <a:bodyPr/>
          <a:lstStyle/>
          <a:p>
            <a:fld id="{293ABB7A-D2A0-4BAB-8CD1-DE2B6A04DE9F}" type="slidenum">
              <a:rPr lang="nl-NL" smtClean="0"/>
              <a:t>‹nr.›</a:t>
            </a:fld>
            <a:endParaRPr lang="nl-NL"/>
          </a:p>
        </p:txBody>
      </p:sp>
    </p:spTree>
    <p:extLst>
      <p:ext uri="{BB962C8B-B14F-4D97-AF65-F5344CB8AC3E}">
        <p14:creationId xmlns:p14="http://schemas.microsoft.com/office/powerpoint/2010/main" val="1102830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zonder foto">
    <p:spTree>
      <p:nvGrpSpPr>
        <p:cNvPr id="1" name=""/>
        <p:cNvGrpSpPr/>
        <p:nvPr/>
      </p:nvGrpSpPr>
      <p:grpSpPr>
        <a:xfrm>
          <a:off x="0" y="0"/>
          <a:ext cx="0" cy="0"/>
          <a:chOff x="0" y="0"/>
          <a:chExt cx="0" cy="0"/>
        </a:xfrm>
      </p:grpSpPr>
      <p:pic>
        <p:nvPicPr>
          <p:cNvPr id="2051" name="Picture 3" descr="C:\Users\spanj\AppData\Local\Temp\msohtmlclip1\02\clip_image002.png">
            <a:extLst>
              <a:ext uri="{FF2B5EF4-FFF2-40B4-BE49-F238E27FC236}">
                <a16:creationId xmlns:a16="http://schemas.microsoft.com/office/drawing/2014/main" id="{1BA39E01-CB82-402B-9998-8D549D4363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41600" y="340462"/>
            <a:ext cx="28098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panj\AppData\Local\Temp\msohtmlclip1\02\clip_image001.png">
            <a:extLst>
              <a:ext uri="{FF2B5EF4-FFF2-40B4-BE49-F238E27FC236}">
                <a16:creationId xmlns:a16="http://schemas.microsoft.com/office/drawing/2014/main" id="{889E6A39-76F9-4B2D-9CDD-543FCCCA208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000" y="307124"/>
            <a:ext cx="2771775" cy="28575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DBA76A2E-C9AA-4F24-9D5C-ABECF5A9544F}"/>
              </a:ext>
            </a:extLst>
          </p:cNvPr>
          <p:cNvSpPr/>
          <p:nvPr userDrawn="1"/>
        </p:nvSpPr>
        <p:spPr>
          <a:xfrm>
            <a:off x="0" y="6426000"/>
            <a:ext cx="12192000" cy="4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a:extLst>
              <a:ext uri="{FF2B5EF4-FFF2-40B4-BE49-F238E27FC236}">
                <a16:creationId xmlns:a16="http://schemas.microsoft.com/office/drawing/2014/main" id="{0ACEDE28-3FC3-4171-AD62-4CBAB4DC92AE}"/>
              </a:ext>
            </a:extLst>
          </p:cNvPr>
          <p:cNvSpPr>
            <a:spLocks noGrp="1"/>
          </p:cNvSpPr>
          <p:nvPr>
            <p:ph type="ctrTitle" hasCustomPrompt="1"/>
          </p:nvPr>
        </p:nvSpPr>
        <p:spPr>
          <a:xfrm>
            <a:off x="0" y="900000"/>
            <a:ext cx="12192000" cy="5526000"/>
          </a:xfrm>
        </p:spPr>
        <p:txBody>
          <a:bodyPr lIns="900000" tIns="0" rIns="540000" bIns="2412000" anchor="b" anchorCtr="0">
            <a:noAutofit/>
          </a:bodyPr>
          <a:lstStyle>
            <a:lvl1pPr algn="l">
              <a:lnSpc>
                <a:spcPct val="100000"/>
              </a:lnSpc>
              <a:defRPr sz="4000" b="0">
                <a:solidFill>
                  <a:schemeClr val="bg1"/>
                </a:solidFill>
              </a:defRPr>
            </a:lvl1pPr>
          </a:lstStyle>
          <a:p>
            <a:r>
              <a:rPr lang="nl-NL"/>
              <a:t>Klik om de stijl te bewerken</a:t>
            </a:r>
          </a:p>
        </p:txBody>
      </p:sp>
      <p:sp>
        <p:nvSpPr>
          <p:cNvPr id="9" name="Ondertitel 2">
            <a:extLst>
              <a:ext uri="{FF2B5EF4-FFF2-40B4-BE49-F238E27FC236}">
                <a16:creationId xmlns:a16="http://schemas.microsoft.com/office/drawing/2014/main" id="{BF43F38D-C0BC-4F67-A72B-49A573E37C76}"/>
              </a:ext>
            </a:extLst>
          </p:cNvPr>
          <p:cNvSpPr>
            <a:spLocks noGrp="1"/>
          </p:cNvSpPr>
          <p:nvPr>
            <p:ph type="subTitle" idx="1"/>
          </p:nvPr>
        </p:nvSpPr>
        <p:spPr>
          <a:xfrm>
            <a:off x="900000" y="4518262"/>
            <a:ext cx="10393200" cy="566922"/>
          </a:xfrm>
        </p:spPr>
        <p:txBody>
          <a:bodyPr lIns="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3">
            <a:extLst>
              <a:ext uri="{FF2B5EF4-FFF2-40B4-BE49-F238E27FC236}">
                <a16:creationId xmlns:a16="http://schemas.microsoft.com/office/drawing/2014/main" id="{B515F965-9A42-493B-AB84-BE8043E500C0}"/>
              </a:ext>
            </a:extLst>
          </p:cNvPr>
          <p:cNvSpPr>
            <a:spLocks noGrp="1"/>
          </p:cNvSpPr>
          <p:nvPr>
            <p:ph type="body" sz="quarter" idx="10" hasCustomPrompt="1"/>
          </p:nvPr>
        </p:nvSpPr>
        <p:spPr>
          <a:xfrm>
            <a:off x="900000" y="5230019"/>
            <a:ext cx="4824536" cy="307777"/>
          </a:xfrm>
        </p:spPr>
        <p:txBody>
          <a:bodyPr>
            <a:noAutofit/>
          </a:bodyPr>
          <a:lstStyle>
            <a:lvl1pPr marL="0" indent="0">
              <a:spcAft>
                <a:spcPts val="0"/>
              </a:spcAft>
              <a:buNone/>
              <a:defRPr sz="2000">
                <a:solidFill>
                  <a:schemeClr val="bg1"/>
                </a:solidFill>
              </a:defRPr>
            </a:lvl1pPr>
          </a:lstStyle>
          <a:p>
            <a:pPr lvl="0"/>
            <a:r>
              <a:rPr lang="nl-NL"/>
              <a:t>[naam]</a:t>
            </a:r>
          </a:p>
        </p:txBody>
      </p:sp>
      <p:sp>
        <p:nvSpPr>
          <p:cNvPr id="12" name="Tijdelijke aanduiding voor tekst 3">
            <a:extLst>
              <a:ext uri="{FF2B5EF4-FFF2-40B4-BE49-F238E27FC236}">
                <a16:creationId xmlns:a16="http://schemas.microsoft.com/office/drawing/2014/main" id="{F45212D7-3596-45B2-80B5-775D7F704A5E}"/>
              </a:ext>
            </a:extLst>
          </p:cNvPr>
          <p:cNvSpPr>
            <a:spLocks noGrp="1"/>
          </p:cNvSpPr>
          <p:nvPr>
            <p:ph type="body" sz="quarter" idx="11" hasCustomPrompt="1"/>
          </p:nvPr>
        </p:nvSpPr>
        <p:spPr>
          <a:xfrm>
            <a:off x="900000" y="5602390"/>
            <a:ext cx="4824536" cy="246221"/>
          </a:xfrm>
        </p:spPr>
        <p:txBody>
          <a:bodyPr>
            <a:noAutofit/>
          </a:bodyPr>
          <a:lstStyle>
            <a:lvl1pPr marL="0" indent="0">
              <a:spcAft>
                <a:spcPts val="0"/>
              </a:spcAft>
              <a:buNone/>
              <a:defRPr sz="1600">
                <a:solidFill>
                  <a:schemeClr val="bg1"/>
                </a:solidFill>
              </a:defRPr>
            </a:lvl1pPr>
          </a:lstStyle>
          <a:p>
            <a:pPr lvl="0"/>
            <a:r>
              <a:rPr lang="nl-NL"/>
              <a:t>[functie]</a:t>
            </a:r>
          </a:p>
        </p:txBody>
      </p:sp>
      <p:sp>
        <p:nvSpPr>
          <p:cNvPr id="13" name="Tijdelijke aanduiding voor tekst 3">
            <a:extLst>
              <a:ext uri="{FF2B5EF4-FFF2-40B4-BE49-F238E27FC236}">
                <a16:creationId xmlns:a16="http://schemas.microsoft.com/office/drawing/2014/main" id="{B0C2D07B-395A-458B-BDA4-36F0123C5071}"/>
              </a:ext>
            </a:extLst>
          </p:cNvPr>
          <p:cNvSpPr>
            <a:spLocks noGrp="1"/>
          </p:cNvSpPr>
          <p:nvPr>
            <p:ph type="body" sz="quarter" idx="12" hasCustomPrompt="1"/>
          </p:nvPr>
        </p:nvSpPr>
        <p:spPr>
          <a:xfrm>
            <a:off x="900000" y="5913204"/>
            <a:ext cx="4824536" cy="215444"/>
          </a:xfrm>
        </p:spPr>
        <p:txBody>
          <a:bodyPr>
            <a:noAutofit/>
          </a:bodyPr>
          <a:lstStyle>
            <a:lvl1pPr marL="0" indent="0">
              <a:spcAft>
                <a:spcPts val="0"/>
              </a:spcAft>
              <a:buNone/>
              <a:defRPr sz="1400">
                <a:solidFill>
                  <a:schemeClr val="bg1"/>
                </a:solidFill>
              </a:defRPr>
            </a:lvl1pPr>
          </a:lstStyle>
          <a:p>
            <a:pPr lvl="0"/>
            <a:r>
              <a:rPr lang="nl-NL"/>
              <a:t>[datum]</a:t>
            </a:r>
          </a:p>
        </p:txBody>
      </p:sp>
      <p:pic>
        <p:nvPicPr>
          <p:cNvPr id="14" name="Picture 2">
            <a:extLst>
              <a:ext uri="{FF2B5EF4-FFF2-40B4-BE49-F238E27FC236}">
                <a16:creationId xmlns:a16="http://schemas.microsoft.com/office/drawing/2014/main" id="{436FE3C7-601D-4352-AC62-B27972046939}"/>
              </a:ext>
            </a:extLst>
          </p:cNvPr>
          <p:cNvPicPr>
            <a:picLocks noChangeAspect="1"/>
          </p:cNvPicPr>
          <p:nvPr userDrawn="1"/>
        </p:nvPicPr>
        <p:blipFill rotWithShape="1">
          <a:blip r:embed="rId4"/>
          <a:srcRect b="20827"/>
          <a:stretch/>
        </p:blipFill>
        <p:spPr>
          <a:xfrm>
            <a:off x="9221706" y="113900"/>
            <a:ext cx="2601583" cy="615867"/>
          </a:xfrm>
          <a:prstGeom prst="rect">
            <a:avLst/>
          </a:prstGeom>
        </p:spPr>
      </p:pic>
      <p:sp>
        <p:nvSpPr>
          <p:cNvPr id="15" name="Titel 1">
            <a:extLst>
              <a:ext uri="{FF2B5EF4-FFF2-40B4-BE49-F238E27FC236}">
                <a16:creationId xmlns:a16="http://schemas.microsoft.com/office/drawing/2014/main" id="{45B1AB88-47F7-4384-98D7-03476BCA52D3}"/>
              </a:ext>
            </a:extLst>
          </p:cNvPr>
          <p:cNvSpPr txBox="1">
            <a:spLocks/>
          </p:cNvSpPr>
          <p:nvPr userDrawn="1"/>
        </p:nvSpPr>
        <p:spPr>
          <a:xfrm>
            <a:off x="8430539" y="238592"/>
            <a:ext cx="822121" cy="422813"/>
          </a:xfrm>
          <a:prstGeom prst="rect">
            <a:avLst/>
          </a:prstGeom>
          <a:solidFill>
            <a:schemeClr val="bg1"/>
          </a:solidFill>
          <a:ln>
            <a:noFill/>
          </a:ln>
        </p:spPr>
        <p:txBody>
          <a:bodyPr vert="horz" lIns="540000" tIns="144000" rIns="180000" bIns="144000" rtlCol="0" anchor="ctr" anchorCtr="0">
            <a:normAutofit fontScale="92500" lnSpcReduction="10000"/>
          </a:bodyPr>
          <a:lstStyle>
            <a:lvl1pPr algn="l" defTabSz="914400" rtl="0" eaLnBrk="1" latinLnBrk="0" hangingPunct="1">
              <a:spcBef>
                <a:spcPct val="0"/>
              </a:spcBef>
              <a:buNone/>
              <a:defRPr sz="3200" b="0" kern="1200">
                <a:solidFill>
                  <a:schemeClr val="tx1"/>
                </a:solidFill>
                <a:latin typeface="+mj-lt"/>
                <a:ea typeface="+mj-ea"/>
                <a:cs typeface="+mj-cs"/>
              </a:defRPr>
            </a:lvl1pPr>
          </a:lstStyle>
          <a:p>
            <a:r>
              <a:rPr lang="nl-NL" sz="1000"/>
              <a:t> </a:t>
            </a:r>
          </a:p>
        </p:txBody>
      </p:sp>
    </p:spTree>
    <p:extLst>
      <p:ext uri="{BB962C8B-B14F-4D97-AF65-F5344CB8AC3E}">
        <p14:creationId xmlns:p14="http://schemas.microsoft.com/office/powerpoint/2010/main" val="394636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met bullets / object">
    <p:spTree>
      <p:nvGrpSpPr>
        <p:cNvPr id="1" name=""/>
        <p:cNvGrpSpPr/>
        <p:nvPr/>
      </p:nvGrpSpPr>
      <p:grpSpPr>
        <a:xfrm>
          <a:off x="0" y="0"/>
          <a:ext cx="0" cy="0"/>
          <a:chOff x="0" y="0"/>
          <a:chExt cx="0" cy="0"/>
        </a:xfrm>
      </p:grpSpPr>
      <p:sp>
        <p:nvSpPr>
          <p:cNvPr id="10" name="Tijdelijke aanduiding voor inhoud 9"/>
          <p:cNvSpPr>
            <a:spLocks noGrp="1"/>
          </p:cNvSpPr>
          <p:nvPr>
            <p:ph sz="quarter" idx="10"/>
          </p:nvPr>
        </p:nvSpPr>
        <p:spPr>
          <a:xfrm>
            <a:off x="540000" y="1440000"/>
            <a:ext cx="11113200" cy="486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a:extLst>
              <a:ext uri="{FF2B5EF4-FFF2-40B4-BE49-F238E27FC236}">
                <a16:creationId xmlns:a16="http://schemas.microsoft.com/office/drawing/2014/main" id="{809AABF6-DB0C-4F9D-92A5-FB32559742B6}"/>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5171B407-ED98-42E8-A65D-566D6AB55D3E}"/>
              </a:ext>
            </a:extLst>
          </p:cNvPr>
          <p:cNvSpPr>
            <a:spLocks noGrp="1"/>
          </p:cNvSpPr>
          <p:nvPr>
            <p:ph type="body" sz="quarter" idx="11"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1139379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zonder bullets">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540000" y="1440000"/>
            <a:ext cx="11113200" cy="4860000"/>
          </a:xfrm>
        </p:spPr>
        <p:txBody>
          <a:bodyPr/>
          <a:lstStyle>
            <a:lvl1pPr marL="0" indent="0">
              <a:buNone/>
              <a:defRPr/>
            </a:lvl1pPr>
          </a:lstStyle>
          <a:p>
            <a:pPr lvl="0"/>
            <a:r>
              <a:rPr lang="nl-NL"/>
              <a:t>Klik om de modelstijlen te bewerken</a:t>
            </a:r>
          </a:p>
        </p:txBody>
      </p:sp>
      <p:sp>
        <p:nvSpPr>
          <p:cNvPr id="2" name="Titel 1">
            <a:extLst>
              <a:ext uri="{FF2B5EF4-FFF2-40B4-BE49-F238E27FC236}">
                <a16:creationId xmlns:a16="http://schemas.microsoft.com/office/drawing/2014/main" id="{76919304-613D-4D47-A003-DA70EE37E829}"/>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DB0D998F-9E7E-4224-81A9-268889C0DE7D}"/>
              </a:ext>
            </a:extLst>
          </p:cNvPr>
          <p:cNvSpPr>
            <a:spLocks noGrp="1"/>
          </p:cNvSpPr>
          <p:nvPr>
            <p:ph type="body" sz="quarter" idx="11"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385534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 Tekst - Foto">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EE136C-A1CB-4C75-AB37-6F7F7E8FE68E}"/>
              </a:ext>
            </a:extLst>
          </p:cNvPr>
          <p:cNvSpPr>
            <a:spLocks noGrp="1"/>
          </p:cNvSpPr>
          <p:nvPr>
            <p:ph type="title"/>
          </p:nvPr>
        </p:nvSpPr>
        <p:spPr/>
        <p:txBody>
          <a:bodyPr/>
          <a:lstStyle/>
          <a:p>
            <a:r>
              <a:rPr lang="nl-NL"/>
              <a:t>Klik om stijl te bewerken</a:t>
            </a:r>
          </a:p>
        </p:txBody>
      </p:sp>
      <p:sp>
        <p:nvSpPr>
          <p:cNvPr id="10" name="Tijdelijke aanduiding voor afbeelding 5">
            <a:extLst>
              <a:ext uri="{FF2B5EF4-FFF2-40B4-BE49-F238E27FC236}">
                <a16:creationId xmlns:a16="http://schemas.microsoft.com/office/drawing/2014/main" id="{DACF8B63-4FFA-4AA5-94A1-9F4059A942A0}"/>
              </a:ext>
            </a:extLst>
          </p:cNvPr>
          <p:cNvSpPr>
            <a:spLocks noGrp="1"/>
          </p:cNvSpPr>
          <p:nvPr>
            <p:ph type="pic" sz="quarter" idx="11"/>
          </p:nvPr>
        </p:nvSpPr>
        <p:spPr>
          <a:xfrm>
            <a:off x="8487600" y="1079500"/>
            <a:ext cx="3704400" cy="5346000"/>
          </a:xfrm>
          <a:solidFill>
            <a:schemeClr val="accent6"/>
          </a:solidFill>
        </p:spPr>
        <p:txBody>
          <a:bodyPr tIns="720000"/>
          <a:lstStyle>
            <a:lvl1pPr marL="0" indent="0" algn="ctr">
              <a:buNone/>
              <a:defRPr/>
            </a:lvl1pPr>
          </a:lstStyle>
          <a:p>
            <a:endParaRPr lang="nl-NL"/>
          </a:p>
        </p:txBody>
      </p:sp>
      <p:sp>
        <p:nvSpPr>
          <p:cNvPr id="11" name="Tijdelijke aanduiding voor tekst 3">
            <a:extLst>
              <a:ext uri="{FF2B5EF4-FFF2-40B4-BE49-F238E27FC236}">
                <a16:creationId xmlns:a16="http://schemas.microsoft.com/office/drawing/2014/main" id="{B9C29F23-EF5B-49E5-ACBE-F382D42AFA55}"/>
              </a:ext>
            </a:extLst>
          </p:cNvPr>
          <p:cNvSpPr>
            <a:spLocks noGrp="1"/>
          </p:cNvSpPr>
          <p:nvPr>
            <p:ph type="body" sz="quarter" idx="12"/>
          </p:nvPr>
        </p:nvSpPr>
        <p:spPr>
          <a:xfrm>
            <a:off x="540000" y="1443450"/>
            <a:ext cx="7573800" cy="486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3">
            <a:extLst>
              <a:ext uri="{FF2B5EF4-FFF2-40B4-BE49-F238E27FC236}">
                <a16:creationId xmlns:a16="http://schemas.microsoft.com/office/drawing/2014/main" id="{D08A09F1-73A5-4FBC-9A4F-5316977F1AEB}"/>
              </a:ext>
            </a:extLst>
          </p:cNvPr>
          <p:cNvSpPr>
            <a:spLocks noGrp="1"/>
          </p:cNvSpPr>
          <p:nvPr>
            <p:ph type="body" sz="quarter" idx="13"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1819119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AABF6-DB0C-4F9D-92A5-FB32559742B6}"/>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1B820B04-EF84-4E59-A1D6-7E3FA0CF5D68}"/>
              </a:ext>
            </a:extLst>
          </p:cNvPr>
          <p:cNvSpPr>
            <a:spLocks noGrp="1"/>
          </p:cNvSpPr>
          <p:nvPr>
            <p:ph type="body" sz="quarter" idx="10"/>
          </p:nvPr>
        </p:nvSpPr>
        <p:spPr>
          <a:xfrm>
            <a:off x="4078800" y="1440000"/>
            <a:ext cx="7574400" cy="486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afbeelding 5">
            <a:extLst>
              <a:ext uri="{FF2B5EF4-FFF2-40B4-BE49-F238E27FC236}">
                <a16:creationId xmlns:a16="http://schemas.microsoft.com/office/drawing/2014/main" id="{769459AD-39A8-45E7-9615-44E8027A74B5}"/>
              </a:ext>
            </a:extLst>
          </p:cNvPr>
          <p:cNvSpPr>
            <a:spLocks noGrp="1"/>
          </p:cNvSpPr>
          <p:nvPr>
            <p:ph type="pic" sz="quarter" idx="11"/>
          </p:nvPr>
        </p:nvSpPr>
        <p:spPr>
          <a:xfrm>
            <a:off x="0" y="1079500"/>
            <a:ext cx="3704400" cy="5346000"/>
          </a:xfrm>
          <a:solidFill>
            <a:schemeClr val="accent6"/>
          </a:solidFill>
        </p:spPr>
        <p:txBody>
          <a:bodyPr tIns="720000"/>
          <a:lstStyle>
            <a:lvl1pPr marL="0" indent="0" algn="ctr">
              <a:buNone/>
              <a:defRPr/>
            </a:lvl1pPr>
          </a:lstStyle>
          <a:p>
            <a:endParaRPr lang="nl-NL"/>
          </a:p>
        </p:txBody>
      </p:sp>
      <p:sp>
        <p:nvSpPr>
          <p:cNvPr id="5" name="Tijdelijke aanduiding voor tekst 3">
            <a:extLst>
              <a:ext uri="{FF2B5EF4-FFF2-40B4-BE49-F238E27FC236}">
                <a16:creationId xmlns:a16="http://schemas.microsoft.com/office/drawing/2014/main" id="{16CDF5AD-6340-4F70-A092-03B26F9F693A}"/>
              </a:ext>
            </a:extLst>
          </p:cNvPr>
          <p:cNvSpPr>
            <a:spLocks noGrp="1"/>
          </p:cNvSpPr>
          <p:nvPr>
            <p:ph type="body" sz="quarter" idx="12"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15311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Tekst - Foto">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EE136C-A1CB-4C75-AB37-6F7F7E8FE68E}"/>
              </a:ext>
            </a:extLst>
          </p:cNvPr>
          <p:cNvSpPr>
            <a:spLocks noGrp="1"/>
          </p:cNvSpPr>
          <p:nvPr>
            <p:ph type="title"/>
          </p:nvPr>
        </p:nvSpPr>
        <p:spPr/>
        <p:txBody>
          <a:bodyPr/>
          <a:lstStyle/>
          <a:p>
            <a:r>
              <a:rPr lang="nl-NL"/>
              <a:t>Klik om stijl te bewerken</a:t>
            </a:r>
          </a:p>
        </p:txBody>
      </p:sp>
      <p:sp>
        <p:nvSpPr>
          <p:cNvPr id="8" name="Tijdelijke aanduiding voor tekst 3">
            <a:extLst>
              <a:ext uri="{FF2B5EF4-FFF2-40B4-BE49-F238E27FC236}">
                <a16:creationId xmlns:a16="http://schemas.microsoft.com/office/drawing/2014/main" id="{F4254A1B-B225-44B1-9927-3D718455C2CD}"/>
              </a:ext>
            </a:extLst>
          </p:cNvPr>
          <p:cNvSpPr>
            <a:spLocks noGrp="1"/>
          </p:cNvSpPr>
          <p:nvPr>
            <p:ph type="body" sz="quarter" idx="10"/>
          </p:nvPr>
        </p:nvSpPr>
        <p:spPr>
          <a:xfrm>
            <a:off x="540000" y="1440000"/>
            <a:ext cx="3600000" cy="486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afbeelding 5">
            <a:extLst>
              <a:ext uri="{FF2B5EF4-FFF2-40B4-BE49-F238E27FC236}">
                <a16:creationId xmlns:a16="http://schemas.microsoft.com/office/drawing/2014/main" id="{DACF8B63-4FFA-4AA5-94A1-9F4059A942A0}"/>
              </a:ext>
            </a:extLst>
          </p:cNvPr>
          <p:cNvSpPr>
            <a:spLocks noGrp="1"/>
          </p:cNvSpPr>
          <p:nvPr>
            <p:ph type="pic" sz="quarter" idx="11"/>
          </p:nvPr>
        </p:nvSpPr>
        <p:spPr>
          <a:xfrm>
            <a:off x="8487600" y="1079500"/>
            <a:ext cx="3704400" cy="5346000"/>
          </a:xfrm>
          <a:solidFill>
            <a:schemeClr val="accent6"/>
          </a:solidFill>
        </p:spPr>
        <p:txBody>
          <a:bodyPr tIns="720000"/>
          <a:lstStyle>
            <a:lvl1pPr marL="0" indent="0" algn="ctr">
              <a:buNone/>
              <a:defRPr/>
            </a:lvl1pPr>
          </a:lstStyle>
          <a:p>
            <a:endParaRPr lang="nl-NL"/>
          </a:p>
        </p:txBody>
      </p:sp>
      <p:sp>
        <p:nvSpPr>
          <p:cNvPr id="11" name="Tijdelijke aanduiding voor tekst 3">
            <a:extLst>
              <a:ext uri="{FF2B5EF4-FFF2-40B4-BE49-F238E27FC236}">
                <a16:creationId xmlns:a16="http://schemas.microsoft.com/office/drawing/2014/main" id="{B9C29F23-EF5B-49E5-ACBE-F382D42AFA55}"/>
              </a:ext>
            </a:extLst>
          </p:cNvPr>
          <p:cNvSpPr>
            <a:spLocks noGrp="1"/>
          </p:cNvSpPr>
          <p:nvPr>
            <p:ph type="body" sz="quarter" idx="12"/>
          </p:nvPr>
        </p:nvSpPr>
        <p:spPr>
          <a:xfrm>
            <a:off x="4514400" y="1440000"/>
            <a:ext cx="3600000" cy="486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tekst 3">
            <a:extLst>
              <a:ext uri="{FF2B5EF4-FFF2-40B4-BE49-F238E27FC236}">
                <a16:creationId xmlns:a16="http://schemas.microsoft.com/office/drawing/2014/main" id="{C7FF7818-ECB9-4F19-923F-B51A2C036B83}"/>
              </a:ext>
            </a:extLst>
          </p:cNvPr>
          <p:cNvSpPr>
            <a:spLocks noGrp="1"/>
          </p:cNvSpPr>
          <p:nvPr>
            <p:ph type="body" sz="quarter" idx="13"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25304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 Teks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AABF6-DB0C-4F9D-92A5-FB32559742B6}"/>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1B820B04-EF84-4E59-A1D6-7E3FA0CF5D68}"/>
              </a:ext>
            </a:extLst>
          </p:cNvPr>
          <p:cNvSpPr>
            <a:spLocks noGrp="1"/>
          </p:cNvSpPr>
          <p:nvPr>
            <p:ph type="body" sz="quarter" idx="10"/>
          </p:nvPr>
        </p:nvSpPr>
        <p:spPr>
          <a:xfrm>
            <a:off x="4078800" y="1440000"/>
            <a:ext cx="3600000" cy="486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afbeelding 5">
            <a:extLst>
              <a:ext uri="{FF2B5EF4-FFF2-40B4-BE49-F238E27FC236}">
                <a16:creationId xmlns:a16="http://schemas.microsoft.com/office/drawing/2014/main" id="{769459AD-39A8-45E7-9615-44E8027A74B5}"/>
              </a:ext>
            </a:extLst>
          </p:cNvPr>
          <p:cNvSpPr>
            <a:spLocks noGrp="1"/>
          </p:cNvSpPr>
          <p:nvPr>
            <p:ph type="pic" sz="quarter" idx="11"/>
          </p:nvPr>
        </p:nvSpPr>
        <p:spPr>
          <a:xfrm>
            <a:off x="0" y="1079500"/>
            <a:ext cx="3704400" cy="5346000"/>
          </a:xfrm>
          <a:solidFill>
            <a:schemeClr val="accent6"/>
          </a:solidFill>
        </p:spPr>
        <p:txBody>
          <a:bodyPr tIns="720000"/>
          <a:lstStyle>
            <a:lvl1pPr marL="0" indent="0" algn="ctr">
              <a:buNone/>
              <a:defRPr/>
            </a:lvl1pPr>
          </a:lstStyle>
          <a:p>
            <a:endParaRPr lang="nl-NL"/>
          </a:p>
        </p:txBody>
      </p:sp>
      <p:sp>
        <p:nvSpPr>
          <p:cNvPr id="8" name="Tijdelijke aanduiding voor tekst 3">
            <a:extLst>
              <a:ext uri="{FF2B5EF4-FFF2-40B4-BE49-F238E27FC236}">
                <a16:creationId xmlns:a16="http://schemas.microsoft.com/office/drawing/2014/main" id="{69B8D60D-F13C-499A-8674-F13F4ED82841}"/>
              </a:ext>
            </a:extLst>
          </p:cNvPr>
          <p:cNvSpPr>
            <a:spLocks noGrp="1"/>
          </p:cNvSpPr>
          <p:nvPr>
            <p:ph type="body" sz="quarter" idx="12"/>
          </p:nvPr>
        </p:nvSpPr>
        <p:spPr>
          <a:xfrm>
            <a:off x="8053200" y="1443450"/>
            <a:ext cx="3600000" cy="486000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tekst 3">
            <a:extLst>
              <a:ext uri="{FF2B5EF4-FFF2-40B4-BE49-F238E27FC236}">
                <a16:creationId xmlns:a16="http://schemas.microsoft.com/office/drawing/2014/main" id="{25B324CE-4AD9-48EF-8656-BB8B2DF32B1D}"/>
              </a:ext>
            </a:extLst>
          </p:cNvPr>
          <p:cNvSpPr>
            <a:spLocks noGrp="1"/>
          </p:cNvSpPr>
          <p:nvPr>
            <p:ph type="body" sz="quarter" idx="13"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16502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AABF6-DB0C-4F9D-92A5-FB32559742B6}"/>
              </a:ext>
            </a:extLst>
          </p:cNvPr>
          <p:cNvSpPr>
            <a:spLocks noGrp="1"/>
          </p:cNvSpPr>
          <p:nvPr>
            <p:ph type="title"/>
          </p:nvPr>
        </p:nvSpPr>
        <p:spPr/>
        <p:txBody>
          <a:bodyPr/>
          <a:lstStyle/>
          <a:p>
            <a:r>
              <a:rPr lang="nl-NL"/>
              <a:t>Klik om stijl te bewerken</a:t>
            </a:r>
          </a:p>
        </p:txBody>
      </p:sp>
      <p:sp>
        <p:nvSpPr>
          <p:cNvPr id="6" name="Tijdelijke aanduiding voor afbeelding 5">
            <a:extLst>
              <a:ext uri="{FF2B5EF4-FFF2-40B4-BE49-F238E27FC236}">
                <a16:creationId xmlns:a16="http://schemas.microsoft.com/office/drawing/2014/main" id="{769459AD-39A8-45E7-9615-44E8027A74B5}"/>
              </a:ext>
            </a:extLst>
          </p:cNvPr>
          <p:cNvSpPr>
            <a:spLocks noGrp="1"/>
          </p:cNvSpPr>
          <p:nvPr>
            <p:ph type="pic" sz="quarter" idx="11"/>
          </p:nvPr>
        </p:nvSpPr>
        <p:spPr>
          <a:xfrm>
            <a:off x="0" y="1079500"/>
            <a:ext cx="12192000" cy="5346000"/>
          </a:xfrm>
          <a:solidFill>
            <a:schemeClr val="accent6"/>
          </a:solidFill>
        </p:spPr>
        <p:txBody>
          <a:bodyPr lIns="1440000" tIns="720000"/>
          <a:lstStyle>
            <a:lvl1pPr marL="0" indent="0" algn="l">
              <a:buNone/>
              <a:defRPr/>
            </a:lvl1pPr>
          </a:lstStyle>
          <a:p>
            <a:endParaRPr lang="nl-NL"/>
          </a:p>
        </p:txBody>
      </p:sp>
      <p:sp>
        <p:nvSpPr>
          <p:cNvPr id="4" name="Tijdelijke aanduiding voor tekst 3">
            <a:extLst>
              <a:ext uri="{FF2B5EF4-FFF2-40B4-BE49-F238E27FC236}">
                <a16:creationId xmlns:a16="http://schemas.microsoft.com/office/drawing/2014/main" id="{1B820B04-EF84-4E59-A1D6-7E3FA0CF5D68}"/>
              </a:ext>
            </a:extLst>
          </p:cNvPr>
          <p:cNvSpPr>
            <a:spLocks noGrp="1"/>
          </p:cNvSpPr>
          <p:nvPr>
            <p:ph type="body" sz="quarter" idx="10" hasCustomPrompt="1"/>
          </p:nvPr>
        </p:nvSpPr>
        <p:spPr>
          <a:xfrm>
            <a:off x="7824192" y="1749888"/>
            <a:ext cx="4367808" cy="4005224"/>
          </a:xfrm>
          <a:solidFill>
            <a:schemeClr val="bg1">
              <a:alpha val="90000"/>
            </a:schemeClr>
          </a:solidFill>
        </p:spPr>
        <p:txBody>
          <a:bodyPr lIns="360000" tIns="180000" rIns="180000" bIns="180000" anchor="ctr" anchorCtr="0"/>
          <a:lstStyle>
            <a:lvl1pPr marL="0" indent="0">
              <a:buNone/>
              <a:defRPr sz="3200"/>
            </a:lvl1pPr>
          </a:lstStyle>
          <a:p>
            <a:pPr lvl="0"/>
            <a:r>
              <a:rPr lang="nl-NL"/>
              <a:t>[quote]</a:t>
            </a:r>
          </a:p>
        </p:txBody>
      </p:sp>
      <p:sp>
        <p:nvSpPr>
          <p:cNvPr id="5" name="Tijdelijke aanduiding voor tekst 3">
            <a:extLst>
              <a:ext uri="{FF2B5EF4-FFF2-40B4-BE49-F238E27FC236}">
                <a16:creationId xmlns:a16="http://schemas.microsoft.com/office/drawing/2014/main" id="{1DC1F296-718B-42C2-AA56-767721AF838B}"/>
              </a:ext>
            </a:extLst>
          </p:cNvPr>
          <p:cNvSpPr>
            <a:spLocks noGrp="1"/>
          </p:cNvSpPr>
          <p:nvPr>
            <p:ph type="body" sz="quarter" idx="12" hasCustomPrompt="1"/>
          </p:nvPr>
        </p:nvSpPr>
        <p:spPr>
          <a:xfrm>
            <a:off x="8832304" y="6426000"/>
            <a:ext cx="2820896" cy="432000"/>
          </a:xfrm>
        </p:spPr>
        <p:txBody>
          <a:bodyPr anchor="ctr" anchorCtr="0"/>
          <a:lstStyle>
            <a:lvl1pPr marL="0" indent="0" algn="r">
              <a:spcAft>
                <a:spcPts val="0"/>
              </a:spcAft>
              <a:buNone/>
              <a:defRPr sz="1100" b="1">
                <a:solidFill>
                  <a:schemeClr val="bg1"/>
                </a:solidFill>
              </a:defRPr>
            </a:lvl1pPr>
          </a:lstStyle>
          <a:p>
            <a:pPr lvl="0"/>
            <a:r>
              <a:rPr lang="nl-NL"/>
              <a:t>[Twitter hashtag]</a:t>
            </a:r>
          </a:p>
        </p:txBody>
      </p:sp>
    </p:spTree>
    <p:extLst>
      <p:ext uri="{BB962C8B-B14F-4D97-AF65-F5344CB8AC3E}">
        <p14:creationId xmlns:p14="http://schemas.microsoft.com/office/powerpoint/2010/main" val="330523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hthoek 6"/>
          <p:cNvSpPr/>
          <p:nvPr userDrawn="1"/>
        </p:nvSpPr>
        <p:spPr>
          <a:xfrm>
            <a:off x="643200" y="2142000"/>
            <a:ext cx="10905600" cy="39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1800"/>
          </a:p>
        </p:txBody>
      </p:sp>
      <p:sp>
        <p:nvSpPr>
          <p:cNvPr id="2" name="Tijdelijke aanduiding voor titel 1"/>
          <p:cNvSpPr>
            <a:spLocks noGrp="1"/>
          </p:cNvSpPr>
          <p:nvPr>
            <p:ph type="title"/>
          </p:nvPr>
        </p:nvSpPr>
        <p:spPr>
          <a:xfrm>
            <a:off x="0" y="0"/>
            <a:ext cx="12192000" cy="1080000"/>
          </a:xfrm>
          <a:prstGeom prst="rect">
            <a:avLst/>
          </a:prstGeom>
          <a:solidFill>
            <a:schemeClr val="tx2"/>
          </a:solidFill>
          <a:ln>
            <a:noFill/>
          </a:ln>
        </p:spPr>
        <p:txBody>
          <a:bodyPr vert="horz" lIns="540000" tIns="144000" rIns="180000" bIns="144000" rtlCol="0" anchor="ctr" anchorCtr="0">
            <a:noAutofit/>
          </a:bodyPr>
          <a:lstStyle/>
          <a:p>
            <a:r>
              <a:rPr lang="nl-NL"/>
              <a:t>Klik om de stijl te bewerken</a:t>
            </a:r>
          </a:p>
        </p:txBody>
      </p:sp>
      <p:sp>
        <p:nvSpPr>
          <p:cNvPr id="6" name="Tijdelijke aanduiding voor tekst 5"/>
          <p:cNvSpPr>
            <a:spLocks noGrp="1"/>
          </p:cNvSpPr>
          <p:nvPr>
            <p:ph type="body" idx="1"/>
          </p:nvPr>
        </p:nvSpPr>
        <p:spPr>
          <a:xfrm>
            <a:off x="540000" y="1440000"/>
            <a:ext cx="11113200" cy="4860496"/>
          </a:xfrm>
          <a:prstGeom prst="rect">
            <a:avLst/>
          </a:prstGeom>
          <a:noFill/>
        </p:spPr>
        <p:txBody>
          <a:bodyPr vert="horz" lIns="0" tIns="0" rIns="0" bIns="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Rechthoek 7">
            <a:extLst>
              <a:ext uri="{FF2B5EF4-FFF2-40B4-BE49-F238E27FC236}">
                <a16:creationId xmlns:a16="http://schemas.microsoft.com/office/drawing/2014/main" id="{5BF7E4D9-4961-47D7-8900-3007FE32EBE8}"/>
              </a:ext>
            </a:extLst>
          </p:cNvPr>
          <p:cNvSpPr/>
          <p:nvPr userDrawn="1"/>
        </p:nvSpPr>
        <p:spPr>
          <a:xfrm>
            <a:off x="0" y="6426000"/>
            <a:ext cx="12192000" cy="4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08483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3200" b="0" kern="1200">
          <a:solidFill>
            <a:schemeClr val="bg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1400"/>
        </a:spcAft>
        <a:buFont typeface="Arial" pitchFamily="34" charset="0"/>
        <a:buChar char="-"/>
        <a:defRPr sz="2400" kern="1200">
          <a:solidFill>
            <a:schemeClr val="tx1"/>
          </a:solidFill>
          <a:latin typeface="+mn-lt"/>
          <a:ea typeface="+mn-ea"/>
          <a:cs typeface="+mn-cs"/>
        </a:defRPr>
      </a:lvl1pPr>
      <a:lvl2pPr marL="540000" indent="-180000" algn="l" defTabSz="914400" rtl="0" eaLnBrk="1" latinLnBrk="0" hangingPunct="1">
        <a:lnSpc>
          <a:spcPct val="100000"/>
        </a:lnSpc>
        <a:spcBef>
          <a:spcPts val="0"/>
        </a:spcBef>
        <a:spcAft>
          <a:spcPts val="1400"/>
        </a:spcAft>
        <a:buFont typeface="Arial" pitchFamily="34" charset="0"/>
        <a:buChar char="•"/>
        <a:defRPr sz="2000" kern="1200">
          <a:solidFill>
            <a:schemeClr val="tx1"/>
          </a:solidFill>
          <a:latin typeface="+mn-lt"/>
          <a:ea typeface="+mn-ea"/>
          <a:cs typeface="+mn-cs"/>
        </a:defRPr>
      </a:lvl2pPr>
      <a:lvl3pPr marL="900000" indent="-180000" algn="l" defTabSz="914400" rtl="0" eaLnBrk="1" latinLnBrk="0" hangingPunct="1">
        <a:lnSpc>
          <a:spcPct val="100000"/>
        </a:lnSpc>
        <a:spcBef>
          <a:spcPts val="0"/>
        </a:spcBef>
        <a:spcAft>
          <a:spcPts val="1400"/>
        </a:spcAft>
        <a:buSzPct val="80000"/>
        <a:buFont typeface="Wingdings" pitchFamily="2" charset="2"/>
        <a:buChar char="§"/>
        <a:defRPr sz="1800" kern="1200">
          <a:solidFill>
            <a:schemeClr val="tx1"/>
          </a:solidFill>
          <a:latin typeface="+mn-lt"/>
          <a:ea typeface="+mn-ea"/>
          <a:cs typeface="+mn-cs"/>
        </a:defRPr>
      </a:lvl3pPr>
      <a:lvl4pPr marL="1260000" indent="-180000" algn="l" defTabSz="914400" rtl="0" eaLnBrk="1" latinLnBrk="0" hangingPunct="1">
        <a:lnSpc>
          <a:spcPct val="100000"/>
        </a:lnSpc>
        <a:spcBef>
          <a:spcPts val="0"/>
        </a:spcBef>
        <a:spcAft>
          <a:spcPts val="1400"/>
        </a:spcAft>
        <a:buFont typeface="Arial" pitchFamily="34" charset="0"/>
        <a:buChar char="-"/>
        <a:defRPr sz="1600" kern="1200">
          <a:solidFill>
            <a:schemeClr val="tx1"/>
          </a:solidFill>
          <a:latin typeface="+mn-lt"/>
          <a:ea typeface="+mn-ea"/>
          <a:cs typeface="+mn-cs"/>
        </a:defRPr>
      </a:lvl4pPr>
      <a:lvl5pPr marL="1620000" indent="-180000" algn="l" defTabSz="914400" rtl="0" eaLnBrk="1" latinLnBrk="0" hangingPunct="1">
        <a:lnSpc>
          <a:spcPct val="100000"/>
        </a:lnSpc>
        <a:spcBef>
          <a:spcPts val="0"/>
        </a:spcBef>
        <a:spcAft>
          <a:spcPts val="1400"/>
        </a:spcAft>
        <a:buFont typeface="Courier New" pitchFamily="49" charset="0"/>
        <a:buChar char="o"/>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1296000" indent="-144000" algn="l" defTabSz="914400" rtl="0" eaLnBrk="1" latinLnBrk="0" hangingPunct="1">
        <a:spcBef>
          <a:spcPts val="0"/>
        </a:spcBef>
        <a:spcAft>
          <a:spcPts val="400"/>
        </a:spcAft>
        <a:buFont typeface="Arial" pitchFamily="34" charset="0"/>
        <a:buChar char="-"/>
        <a:defRPr sz="1400" kern="1200">
          <a:solidFill>
            <a:schemeClr val="tx1"/>
          </a:solidFill>
          <a:latin typeface="+mn-lt"/>
          <a:ea typeface="+mn-ea"/>
          <a:cs typeface="+mn-cs"/>
        </a:defRPr>
      </a:lvl8pPr>
      <a:lvl9pPr marL="1728000" indent="-144000" algn="l" defTabSz="914400" rtl="0" eaLnBrk="1" latinLnBrk="0" hangingPunct="1">
        <a:spcBef>
          <a:spcPts val="0"/>
        </a:spcBef>
        <a:spcAft>
          <a:spcPts val="400"/>
        </a:spcAft>
        <a:buSzPct val="80000"/>
        <a:buFont typeface="Courier New" pitchFamily="49" charset="0"/>
        <a:buChar char="o"/>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85A93DD0-9E23-4828-9C41-7E477C5EB346}"/>
              </a:ext>
            </a:extLst>
          </p:cNvPr>
          <p:cNvPicPr>
            <a:picLocks noGrp="1" noChangeAspect="1"/>
          </p:cNvPicPr>
          <p:nvPr>
            <p:ph type="pic" sz="quarter" idx="11"/>
          </p:nvPr>
        </p:nvPicPr>
        <p:blipFill>
          <a:blip r:embed="rId3"/>
          <a:srcRect l="12255" r="12255"/>
          <a:stretch>
            <a:fillRect/>
          </a:stretch>
        </p:blipFill>
        <p:spPr>
          <a:prstGeom prst="rect">
            <a:avLst/>
          </a:prstGeom>
        </p:spPr>
      </p:pic>
      <p:sp>
        <p:nvSpPr>
          <p:cNvPr id="5" name="Titel 4">
            <a:extLst>
              <a:ext uri="{FF2B5EF4-FFF2-40B4-BE49-F238E27FC236}">
                <a16:creationId xmlns:a16="http://schemas.microsoft.com/office/drawing/2014/main" id="{B5F5521A-DAB3-4CE1-BB09-2576208F63C4}"/>
              </a:ext>
            </a:extLst>
          </p:cNvPr>
          <p:cNvSpPr>
            <a:spLocks noGrp="1"/>
          </p:cNvSpPr>
          <p:nvPr>
            <p:ph type="ctrTitle"/>
          </p:nvPr>
        </p:nvSpPr>
        <p:spPr/>
        <p:txBody>
          <a:bodyPr/>
          <a:lstStyle/>
          <a:p>
            <a:r>
              <a:rPr lang="nl-NL" dirty="0"/>
              <a:t>Gebiedsgerichte aanpakken </a:t>
            </a:r>
          </a:p>
        </p:txBody>
      </p:sp>
      <p:sp>
        <p:nvSpPr>
          <p:cNvPr id="6" name="Tijdelijke aanduiding voor tekst 5">
            <a:extLst>
              <a:ext uri="{FF2B5EF4-FFF2-40B4-BE49-F238E27FC236}">
                <a16:creationId xmlns:a16="http://schemas.microsoft.com/office/drawing/2014/main" id="{CEE77BB2-D712-45DD-A052-94993B0F160E}"/>
              </a:ext>
            </a:extLst>
          </p:cNvPr>
          <p:cNvSpPr>
            <a:spLocks noGrp="1"/>
          </p:cNvSpPr>
          <p:nvPr>
            <p:ph type="body" sz="quarter" idx="10"/>
          </p:nvPr>
        </p:nvSpPr>
        <p:spPr/>
        <p:txBody>
          <a:bodyPr/>
          <a:lstStyle/>
          <a:p>
            <a:r>
              <a:rPr lang="nl-NL" dirty="0"/>
              <a:t>Mirjam Fokkema</a:t>
            </a:r>
          </a:p>
        </p:txBody>
      </p:sp>
      <p:sp>
        <p:nvSpPr>
          <p:cNvPr id="8" name="Tijdelijke aanduiding voor tekst 7">
            <a:extLst>
              <a:ext uri="{FF2B5EF4-FFF2-40B4-BE49-F238E27FC236}">
                <a16:creationId xmlns:a16="http://schemas.microsoft.com/office/drawing/2014/main" id="{BFF59F29-E9A3-449D-ADB1-500D75434062}"/>
              </a:ext>
            </a:extLst>
          </p:cNvPr>
          <p:cNvSpPr>
            <a:spLocks noGrp="1"/>
          </p:cNvSpPr>
          <p:nvPr>
            <p:ph type="body" sz="quarter" idx="12"/>
          </p:nvPr>
        </p:nvSpPr>
        <p:spPr/>
        <p:txBody>
          <a:bodyPr/>
          <a:lstStyle/>
          <a:p>
            <a:endParaRPr lang="nl-NL"/>
          </a:p>
        </p:txBody>
      </p:sp>
      <p:sp>
        <p:nvSpPr>
          <p:cNvPr id="9" name="Tijdelijke aanduiding voor tekst 8">
            <a:extLst>
              <a:ext uri="{FF2B5EF4-FFF2-40B4-BE49-F238E27FC236}">
                <a16:creationId xmlns:a16="http://schemas.microsoft.com/office/drawing/2014/main" id="{7F1ADC70-A4F4-4F4B-B98F-A49F0A9D7A6A}"/>
              </a:ext>
            </a:extLst>
          </p:cNvPr>
          <p:cNvSpPr>
            <a:spLocks noGrp="1"/>
          </p:cNvSpPr>
          <p:nvPr>
            <p:ph type="body" sz="quarter" idx="13"/>
          </p:nvPr>
        </p:nvSpPr>
        <p:spPr/>
        <p:txBody>
          <a:bodyPr/>
          <a:lstStyle/>
          <a:p>
            <a:r>
              <a:rPr lang="nl-NL" dirty="0"/>
              <a:t>12 oktober 2021</a:t>
            </a:r>
          </a:p>
        </p:txBody>
      </p:sp>
      <p:pic>
        <p:nvPicPr>
          <p:cNvPr id="11" name="Afbeelding 10">
            <a:extLst>
              <a:ext uri="{FF2B5EF4-FFF2-40B4-BE49-F238E27FC236}">
                <a16:creationId xmlns:a16="http://schemas.microsoft.com/office/drawing/2014/main" id="{9DA77174-DBCD-47C7-A565-CF97BCBF30A0}"/>
              </a:ext>
            </a:extLst>
          </p:cNvPr>
          <p:cNvPicPr>
            <a:picLocks noChangeAspect="1"/>
          </p:cNvPicPr>
          <p:nvPr/>
        </p:nvPicPr>
        <p:blipFill>
          <a:blip r:embed="rId4"/>
          <a:stretch>
            <a:fillRect/>
          </a:stretch>
        </p:blipFill>
        <p:spPr>
          <a:xfrm>
            <a:off x="8896866" y="0"/>
            <a:ext cx="2728000" cy="918757"/>
          </a:xfrm>
          <a:prstGeom prst="rect">
            <a:avLst/>
          </a:prstGeom>
        </p:spPr>
      </p:pic>
    </p:spTree>
    <p:extLst>
      <p:ext uri="{BB962C8B-B14F-4D97-AF65-F5344CB8AC3E}">
        <p14:creationId xmlns:p14="http://schemas.microsoft.com/office/powerpoint/2010/main" val="936937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shape&#10;&#10;Description automatically generated">
            <a:extLst>
              <a:ext uri="{FF2B5EF4-FFF2-40B4-BE49-F238E27FC236}">
                <a16:creationId xmlns:a16="http://schemas.microsoft.com/office/drawing/2014/main" id="{EDDD62BD-37A6-4369-B376-2CF26B95A031}"/>
              </a:ext>
            </a:extLst>
          </p:cNvPr>
          <p:cNvPicPr>
            <a:picLocks noChangeAspect="1"/>
          </p:cNvPicPr>
          <p:nvPr/>
        </p:nvPicPr>
        <p:blipFill>
          <a:blip r:embed="rId2"/>
          <a:stretch>
            <a:fillRect/>
          </a:stretch>
        </p:blipFill>
        <p:spPr>
          <a:xfrm>
            <a:off x="8343900" y="50673"/>
            <a:ext cx="3409951" cy="1143534"/>
          </a:xfrm>
          <a:prstGeom prst="rect">
            <a:avLst/>
          </a:prstGeom>
        </p:spPr>
      </p:pic>
      <p:pic>
        <p:nvPicPr>
          <p:cNvPr id="10" name="Picture 10" descr="A picture containing outdoor, street&#10;&#10;Description automatically generated">
            <a:extLst>
              <a:ext uri="{FF2B5EF4-FFF2-40B4-BE49-F238E27FC236}">
                <a16:creationId xmlns:a16="http://schemas.microsoft.com/office/drawing/2014/main" id="{969CDD75-9E2D-4792-AC2B-8C5B33CA01CD}"/>
              </a:ext>
            </a:extLst>
          </p:cNvPr>
          <p:cNvPicPr>
            <a:picLocks noGrp="1" noChangeAspect="1"/>
          </p:cNvPicPr>
          <p:nvPr>
            <p:ph idx="1"/>
          </p:nvPr>
        </p:nvPicPr>
        <p:blipFill rotWithShape="1">
          <a:blip r:embed="rId3">
            <a:alphaModFix amt="13000"/>
          </a:blip>
          <a:srcRect t="26166" r="-196" b="5992"/>
          <a:stretch/>
        </p:blipFill>
        <p:spPr>
          <a:xfrm>
            <a:off x="2947" y="1371628"/>
            <a:ext cx="12198460" cy="5489040"/>
          </a:xfrm>
        </p:spPr>
      </p:pic>
      <p:sp>
        <p:nvSpPr>
          <p:cNvPr id="9" name="Rectangle 8">
            <a:extLst>
              <a:ext uri="{FF2B5EF4-FFF2-40B4-BE49-F238E27FC236}">
                <a16:creationId xmlns:a16="http://schemas.microsoft.com/office/drawing/2014/main" id="{40D6C9C8-25EA-420F-9BE0-538B2242F7CE}"/>
              </a:ext>
            </a:extLst>
          </p:cNvPr>
          <p:cNvSpPr/>
          <p:nvPr/>
        </p:nvSpPr>
        <p:spPr>
          <a:xfrm>
            <a:off x="3979" y="1339890"/>
            <a:ext cx="12191999" cy="57874"/>
          </a:xfrm>
          <a:prstGeom prst="rect">
            <a:avLst/>
          </a:prstGeom>
          <a:solidFill>
            <a:srgbClr val="586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a:extLst>
              <a:ext uri="{FF2B5EF4-FFF2-40B4-BE49-F238E27FC236}">
                <a16:creationId xmlns:a16="http://schemas.microsoft.com/office/drawing/2014/main" id="{D984BE3E-43AC-4993-97E7-8BFF0E2A40CE}"/>
              </a:ext>
            </a:extLst>
          </p:cNvPr>
          <p:cNvSpPr>
            <a:spLocks noGrp="1"/>
          </p:cNvSpPr>
          <p:nvPr>
            <p:ph type="title"/>
          </p:nvPr>
        </p:nvSpPr>
        <p:spPr>
          <a:xfrm>
            <a:off x="422867" y="1643503"/>
            <a:ext cx="6162144" cy="697025"/>
          </a:xfrm>
        </p:spPr>
        <p:txBody>
          <a:bodyPr anchor="b">
            <a:noAutofit/>
          </a:bodyPr>
          <a:lstStyle/>
          <a:p>
            <a:pPr marL="0" lvl="0" indent="0">
              <a:spcAft>
                <a:spcPts val="800"/>
              </a:spcAft>
              <a:buNone/>
            </a:pPr>
            <a:r>
              <a:rPr lang="nl-NL" sz="4000" b="1" dirty="0">
                <a:latin typeface="Ubuntu Medium" panose="020B0604030602030204" pitchFamily="34" charset="0"/>
                <a:ea typeface="Calibri" panose="020F0502020204030204" pitchFamily="34" charset="0"/>
                <a:cs typeface="Times New Roman" panose="02020603050405020304" pitchFamily="18" charset="0"/>
              </a:rPr>
              <a:t>P</a:t>
            </a:r>
            <a:r>
              <a:rPr lang="nl-NL" sz="4000" b="1" dirty="0">
                <a:effectLst/>
                <a:latin typeface="Ubuntu Medium" panose="020B0604030602030204" pitchFamily="34" charset="0"/>
                <a:ea typeface="Calibri" panose="020F0502020204030204" pitchFamily="34" charset="0"/>
                <a:cs typeface="Times New Roman" panose="02020603050405020304" pitchFamily="18" charset="0"/>
              </a:rPr>
              <a:t>artners</a:t>
            </a:r>
          </a:p>
        </p:txBody>
      </p:sp>
      <p:pic>
        <p:nvPicPr>
          <p:cNvPr id="14" name="Afbeelding 13">
            <a:extLst>
              <a:ext uri="{FF2B5EF4-FFF2-40B4-BE49-F238E27FC236}">
                <a16:creationId xmlns:a16="http://schemas.microsoft.com/office/drawing/2014/main" id="{982385C4-2D02-4D47-88C4-32D4BBA24A4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9180" y1="57917" x2="33047" y2="34792"/>
                        <a14:foregroundMark x1="33047" y1="34792" x2="44375" y2="20625"/>
                        <a14:foregroundMark x1="44375" y1="20625" x2="57656" y2="21181"/>
                        <a14:foregroundMark x1="57656" y1="21181" x2="66875" y2="32847"/>
                        <a14:foregroundMark x1="66875" y1="32847" x2="69141" y2="62014"/>
                        <a14:foregroundMark x1="69141" y1="62014" x2="61914" y2="77222"/>
                        <a14:foregroundMark x1="61914" y1="77222" x2="50547" y2="85417"/>
                        <a14:foregroundMark x1="50547" y1="85417" x2="36719" y2="75625"/>
                        <a14:foregroundMark x1="36719" y1="75625" x2="33086" y2="56042"/>
                        <a14:foregroundMark x1="33086" y1="56042" x2="38711" y2="73194"/>
                        <a14:foregroundMark x1="38711" y1="73194" x2="49414" y2="85625"/>
                        <a14:foregroundMark x1="49414" y1="85625" x2="34297" y2="46458"/>
                        <a14:foregroundMark x1="34297" y1="46458" x2="41953" y2="32083"/>
                        <a14:foregroundMark x1="41953" y1="32083" x2="55547" y2="22500"/>
                        <a14:foregroundMark x1="55547" y1="22500" x2="39336" y2="30208"/>
                        <a14:foregroundMark x1="39336" y1="30208" x2="37070" y2="53472"/>
                        <a14:foregroundMark x1="37070" y1="53472" x2="61797" y2="49514"/>
                        <a14:foregroundMark x1="61797" y1="49514" x2="35586" y2="49444"/>
                        <a14:foregroundMark x1="35586" y1="49444" x2="36719" y2="26944"/>
                        <a14:foregroundMark x1="36719" y1="26944" x2="48203" y2="19306"/>
                        <a14:foregroundMark x1="48203" y1="19306" x2="60977" y2="23056"/>
                        <a14:foregroundMark x1="60977" y1="23056" x2="67813" y2="40000"/>
                        <a14:foregroundMark x1="67813" y1="40000" x2="68555" y2="65556"/>
                        <a14:foregroundMark x1="68555" y1="65556" x2="56914" y2="83125"/>
                        <a14:foregroundMark x1="56914" y1="83125" x2="43047" y2="86042"/>
                        <a14:foregroundMark x1="43047" y1="86042" x2="32500" y2="72986"/>
                        <a14:foregroundMark x1="32500" y1="72986" x2="45000" y2="71250"/>
                        <a14:foregroundMark x1="45000" y1="71250" x2="55586" y2="74583"/>
                        <a14:foregroundMark x1="55586" y1="74583" x2="40508" y2="68542"/>
                        <a14:foregroundMark x1="40508" y1="68542" x2="50820" y2="29375"/>
                        <a14:foregroundMark x1="50820" y1="29375" x2="61992" y2="32222"/>
                        <a14:foregroundMark x1="61992" y1="32222" x2="67930" y2="54792"/>
                        <a14:foregroundMark x1="67930" y1="54792" x2="62266" y2="37083"/>
                        <a14:foregroundMark x1="62266" y1="37083" x2="50156" y2="34583"/>
                        <a14:foregroundMark x1="50156" y1="34583" x2="42734" y2="56458"/>
                        <a14:foregroundMark x1="42734" y1="56458" x2="51523" y2="70903"/>
                        <a14:foregroundMark x1="51523" y1="70903" x2="60664" y2="68472"/>
                      </a14:backgroundRemoval>
                    </a14:imgEffect>
                  </a14:imgLayer>
                </a14:imgProps>
              </a:ext>
              <a:ext uri="{28A0092B-C50C-407E-A947-70E740481C1C}">
                <a14:useLocalDpi xmlns:a14="http://schemas.microsoft.com/office/drawing/2010/main" val="0"/>
              </a:ext>
            </a:extLst>
          </a:blip>
          <a:stretch>
            <a:fillRect/>
          </a:stretch>
        </p:blipFill>
        <p:spPr>
          <a:xfrm>
            <a:off x="7943020" y="4998101"/>
            <a:ext cx="3142426" cy="1767615"/>
          </a:xfrm>
          <a:prstGeom prst="rect">
            <a:avLst/>
          </a:prstGeom>
        </p:spPr>
      </p:pic>
      <p:pic>
        <p:nvPicPr>
          <p:cNvPr id="1026" name="Picture 2" descr="Interactive video in just one hour | Blue Billywig">
            <a:extLst>
              <a:ext uri="{FF2B5EF4-FFF2-40B4-BE49-F238E27FC236}">
                <a16:creationId xmlns:a16="http://schemas.microsoft.com/office/drawing/2014/main" id="{4CDC79F4-3027-41EF-900F-45CC4ADCB9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299" y="2946533"/>
            <a:ext cx="3568379" cy="599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PB | logo-platform31 - LPB">
            <a:extLst>
              <a:ext uri="{FF2B5EF4-FFF2-40B4-BE49-F238E27FC236}">
                <a16:creationId xmlns:a16="http://schemas.microsoft.com/office/drawing/2014/main" id="{128C1746-41D8-47CB-9837-0C4D18B118E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620" b="38196"/>
          <a:stretch/>
        </p:blipFill>
        <p:spPr bwMode="auto">
          <a:xfrm>
            <a:off x="5968614" y="4266527"/>
            <a:ext cx="3545619" cy="751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PB | Platform voor buurt- en wijkgericht werken">
            <a:extLst>
              <a:ext uri="{FF2B5EF4-FFF2-40B4-BE49-F238E27FC236}">
                <a16:creationId xmlns:a16="http://schemas.microsoft.com/office/drawing/2014/main" id="{8C88C8C9-EA59-49DC-9346-59C6B3B4D0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7899" y="2675675"/>
            <a:ext cx="2276201" cy="10778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n bzk logo - DataLand">
            <a:extLst>
              <a:ext uri="{FF2B5EF4-FFF2-40B4-BE49-F238E27FC236}">
                <a16:creationId xmlns:a16="http://schemas.microsoft.com/office/drawing/2014/main" id="{0D16D89C-2C15-4022-8E38-D4803EDCB71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3020" y="2634375"/>
            <a:ext cx="3971864" cy="14315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ovisie - RESPECT2LOVE">
            <a:extLst>
              <a:ext uri="{FF2B5EF4-FFF2-40B4-BE49-F238E27FC236}">
                <a16:creationId xmlns:a16="http://schemas.microsoft.com/office/drawing/2014/main" id="{8DA4EDD0-E10E-43C8-BF43-12FE400B11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0761" y="3611779"/>
            <a:ext cx="46291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uisstijl VNG | VNG">
            <a:extLst>
              <a:ext uri="{FF2B5EF4-FFF2-40B4-BE49-F238E27FC236}">
                <a16:creationId xmlns:a16="http://schemas.microsoft.com/office/drawing/2014/main" id="{10B9DA20-2C55-4AD8-BF58-D8F0C4D91A2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402" t="22230" r="46204" b="36435"/>
          <a:stretch/>
        </p:blipFill>
        <p:spPr bwMode="auto">
          <a:xfrm>
            <a:off x="1106554" y="5214497"/>
            <a:ext cx="2396738" cy="133538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Over Augeo - Augeo Special - Gezinsprofielen">
            <a:extLst>
              <a:ext uri="{FF2B5EF4-FFF2-40B4-BE49-F238E27FC236}">
                <a16:creationId xmlns:a16="http://schemas.microsoft.com/office/drawing/2014/main" id="{01ACBDE2-AEF2-434D-8975-D27692F3ED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6286" y="5612449"/>
            <a:ext cx="3666132" cy="55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062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8EBDCE2-0F41-1C42-B1C9-97D8096D7B3E}"/>
              </a:ext>
            </a:extLst>
          </p:cNvPr>
          <p:cNvSpPr>
            <a:spLocks noGrp="1"/>
          </p:cNvSpPr>
          <p:nvPr>
            <p:ph type="title"/>
          </p:nvPr>
        </p:nvSpPr>
        <p:spPr/>
        <p:txBody>
          <a:bodyPr/>
          <a:lstStyle/>
          <a:p>
            <a:r>
              <a:rPr lang="nl-NL"/>
              <a:t>Waarom gebiedsgericht werken aan opgaven in de wijk?</a:t>
            </a:r>
          </a:p>
        </p:txBody>
      </p:sp>
      <p:sp>
        <p:nvSpPr>
          <p:cNvPr id="7" name="Tijdelijke aanduiding voor tekst 6">
            <a:extLst>
              <a:ext uri="{FF2B5EF4-FFF2-40B4-BE49-F238E27FC236}">
                <a16:creationId xmlns:a16="http://schemas.microsoft.com/office/drawing/2014/main" id="{B11BBC4C-CFAD-F34C-ACC5-773C3A5051EE}"/>
              </a:ext>
            </a:extLst>
          </p:cNvPr>
          <p:cNvSpPr>
            <a:spLocks noGrp="1"/>
          </p:cNvSpPr>
          <p:nvPr>
            <p:ph type="body" sz="quarter" idx="12"/>
          </p:nvPr>
        </p:nvSpPr>
        <p:spPr/>
        <p:txBody>
          <a:bodyPr/>
          <a:lstStyle/>
          <a:p>
            <a:pPr>
              <a:buFont typeface="Arial" panose="020B0604020202020204" pitchFamily="34" charset="0"/>
              <a:buChar char="•"/>
            </a:pPr>
            <a:endParaRPr lang="nl-NL" dirty="0"/>
          </a:p>
          <a:p>
            <a:pPr>
              <a:buFont typeface="Arial" panose="020B0604020202020204" pitchFamily="34" charset="0"/>
              <a:buChar char="•"/>
            </a:pPr>
            <a:r>
              <a:rPr lang="nl-NL" dirty="0"/>
              <a:t>Gemeenten herontdekken de gebiedsgerichte aanpak</a:t>
            </a:r>
          </a:p>
          <a:p>
            <a:pPr>
              <a:buFont typeface="Arial" panose="020B0604020202020204" pitchFamily="34" charset="0"/>
              <a:buChar char="•"/>
            </a:pPr>
            <a:r>
              <a:rPr lang="nl-NL" dirty="0"/>
              <a:t>Takenpakket is omvangrijker en complexer geworden</a:t>
            </a:r>
          </a:p>
          <a:p>
            <a:pPr>
              <a:buFont typeface="Arial" panose="020B0604020202020204" pitchFamily="34" charset="0"/>
              <a:buChar char="•"/>
            </a:pPr>
            <a:r>
              <a:rPr lang="nl-NL" dirty="0"/>
              <a:t>Zorgen over kansenongelijkheid</a:t>
            </a:r>
          </a:p>
          <a:p>
            <a:pPr>
              <a:buFont typeface="Arial" panose="020B0604020202020204" pitchFamily="34" charset="0"/>
              <a:buChar char="•"/>
            </a:pPr>
            <a:r>
              <a:rPr lang="nl-NL" dirty="0"/>
              <a:t>Steeds meer opgaven op wijkniveau opgediend</a:t>
            </a:r>
          </a:p>
          <a:p>
            <a:pPr>
              <a:buFont typeface="Arial" panose="020B0604020202020204" pitchFamily="34" charset="0"/>
              <a:buChar char="•"/>
            </a:pPr>
            <a:r>
              <a:rPr lang="nl-NL" dirty="0"/>
              <a:t>Beweging naar wijken en buurten</a:t>
            </a:r>
          </a:p>
          <a:p>
            <a:pPr>
              <a:buFont typeface="Arial" panose="020B0604020202020204" pitchFamily="34" charset="0"/>
              <a:buChar char="•"/>
            </a:pPr>
            <a:r>
              <a:rPr lang="nl-NL" dirty="0"/>
              <a:t>De betekenis van cultuur in deze beweging</a:t>
            </a:r>
          </a:p>
        </p:txBody>
      </p:sp>
      <p:sp>
        <p:nvSpPr>
          <p:cNvPr id="10" name="Tijdelijke aanduiding voor tekst 9">
            <a:extLst>
              <a:ext uri="{FF2B5EF4-FFF2-40B4-BE49-F238E27FC236}">
                <a16:creationId xmlns:a16="http://schemas.microsoft.com/office/drawing/2014/main" id="{5ADFA559-391F-4944-B706-2D443417E840}"/>
              </a:ext>
            </a:extLst>
          </p:cNvPr>
          <p:cNvSpPr>
            <a:spLocks noGrp="1"/>
          </p:cNvSpPr>
          <p:nvPr>
            <p:ph type="body" sz="quarter" idx="13"/>
          </p:nvPr>
        </p:nvSpPr>
        <p:spPr/>
        <p:txBody>
          <a:bodyPr/>
          <a:lstStyle/>
          <a:p>
            <a:endParaRPr lang="nl-NL"/>
          </a:p>
        </p:txBody>
      </p:sp>
      <p:sp>
        <p:nvSpPr>
          <p:cNvPr id="11" name="Driehoek 10">
            <a:extLst>
              <a:ext uri="{FF2B5EF4-FFF2-40B4-BE49-F238E27FC236}">
                <a16:creationId xmlns:a16="http://schemas.microsoft.com/office/drawing/2014/main" id="{FE707E1F-2029-E440-8A4C-E3A969BC526A}"/>
              </a:ext>
            </a:extLst>
          </p:cNvPr>
          <p:cNvSpPr/>
          <p:nvPr/>
        </p:nvSpPr>
        <p:spPr>
          <a:xfrm>
            <a:off x="8544464" y="2750433"/>
            <a:ext cx="2439559" cy="1805273"/>
          </a:xfrm>
          <a:prstGeom prst="triangle">
            <a:avLst/>
          </a:prstGeom>
          <a:noFill/>
          <a:ln w="666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905" b="0" i="0" u="none" strike="noStrike" kern="1200" cap="none" spc="0" normalizeH="0" baseline="0" noProof="0">
              <a:ln>
                <a:noFill/>
              </a:ln>
              <a:solidFill>
                <a:prstClr val="white"/>
              </a:solidFill>
              <a:effectLst/>
              <a:uLnTx/>
              <a:uFillTx/>
              <a:latin typeface="Arial"/>
              <a:ea typeface="+mn-ea"/>
              <a:cs typeface="+mn-cs"/>
            </a:endParaRPr>
          </a:p>
        </p:txBody>
      </p:sp>
      <p:sp>
        <p:nvSpPr>
          <p:cNvPr id="12" name="Ovaal 11">
            <a:extLst>
              <a:ext uri="{FF2B5EF4-FFF2-40B4-BE49-F238E27FC236}">
                <a16:creationId xmlns:a16="http://schemas.microsoft.com/office/drawing/2014/main" id="{9D7C9B05-6FB9-C143-9712-6A9920B40393}"/>
              </a:ext>
            </a:extLst>
          </p:cNvPr>
          <p:cNvSpPr/>
          <p:nvPr/>
        </p:nvSpPr>
        <p:spPr>
          <a:xfrm>
            <a:off x="9004543" y="1855371"/>
            <a:ext cx="1584560" cy="15623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Arial"/>
                <a:ea typeface="+mn-ea"/>
                <a:cs typeface="+mn-cs"/>
              </a:rPr>
              <a:t>BEWONERS</a:t>
            </a:r>
          </a:p>
        </p:txBody>
      </p:sp>
      <p:sp>
        <p:nvSpPr>
          <p:cNvPr id="13" name="Ovaal 12">
            <a:extLst>
              <a:ext uri="{FF2B5EF4-FFF2-40B4-BE49-F238E27FC236}">
                <a16:creationId xmlns:a16="http://schemas.microsoft.com/office/drawing/2014/main" id="{47DFBFD3-4D19-C542-9588-27CE9014BBD1}"/>
              </a:ext>
            </a:extLst>
          </p:cNvPr>
          <p:cNvSpPr/>
          <p:nvPr/>
        </p:nvSpPr>
        <p:spPr>
          <a:xfrm>
            <a:off x="7752184" y="4077072"/>
            <a:ext cx="1584560" cy="15623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Arial"/>
                <a:ea typeface="+mn-ea"/>
                <a:cs typeface="+mn-cs"/>
              </a:rPr>
              <a:t>GEMEENTE</a:t>
            </a:r>
          </a:p>
        </p:txBody>
      </p:sp>
      <p:sp>
        <p:nvSpPr>
          <p:cNvPr id="14" name="Ovaal 13">
            <a:extLst>
              <a:ext uri="{FF2B5EF4-FFF2-40B4-BE49-F238E27FC236}">
                <a16:creationId xmlns:a16="http://schemas.microsoft.com/office/drawing/2014/main" id="{31F69C7A-C21D-8E4D-9E0E-40AFA91AD7D9}"/>
              </a:ext>
            </a:extLst>
          </p:cNvPr>
          <p:cNvSpPr/>
          <p:nvPr/>
        </p:nvSpPr>
        <p:spPr>
          <a:xfrm>
            <a:off x="10256903" y="4077072"/>
            <a:ext cx="1584560" cy="156233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Arial"/>
                <a:ea typeface="+mn-ea"/>
                <a:cs typeface="+mn-cs"/>
              </a:rPr>
              <a:t>PARTNERS</a:t>
            </a:r>
          </a:p>
        </p:txBody>
      </p:sp>
    </p:spTree>
    <p:extLst>
      <p:ext uri="{BB962C8B-B14F-4D97-AF65-F5344CB8AC3E}">
        <p14:creationId xmlns:p14="http://schemas.microsoft.com/office/powerpoint/2010/main" val="1910233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FFD9D0-9DFE-E64D-9729-5722C6B20AAA}"/>
              </a:ext>
            </a:extLst>
          </p:cNvPr>
          <p:cNvSpPr txBox="1"/>
          <p:nvPr/>
        </p:nvSpPr>
        <p:spPr>
          <a:xfrm>
            <a:off x="0" y="0"/>
            <a:ext cx="12192000" cy="932350"/>
          </a:xfrm>
          <a:prstGeom prst="rect">
            <a:avLst/>
          </a:prstGeom>
          <a:solidFill>
            <a:schemeClr val="tx2"/>
          </a:solidFill>
          <a:ln>
            <a:noFill/>
          </a:ln>
        </p:spPr>
        <p:txBody>
          <a:bodyPr vert="horz" lIns="540000" tIns="144000" rIns="180000" bIns="144000" rtlCol="0" anchor="ctr" anchorCtr="0">
            <a:normAutofit/>
          </a:bodyPr>
          <a:lstStyle/>
          <a:p>
            <a:pPr>
              <a:spcBef>
                <a:spcPct val="0"/>
              </a:spcBef>
              <a:spcAft>
                <a:spcPts val="600"/>
              </a:spcAft>
            </a:pPr>
            <a:r>
              <a:rPr lang="nl-NL" sz="2800" b="0" kern="1200" dirty="0">
                <a:solidFill>
                  <a:schemeClr val="bg1"/>
                </a:solidFill>
                <a:latin typeface="+mj-lt"/>
                <a:ea typeface="+mj-ea"/>
                <a:cs typeface="+mj-cs"/>
              </a:rPr>
              <a:t>De domeinen</a:t>
            </a:r>
          </a:p>
        </p:txBody>
      </p:sp>
      <p:pic>
        <p:nvPicPr>
          <p:cNvPr id="8" name="Afbeelding 7">
            <a:extLst>
              <a:ext uri="{FF2B5EF4-FFF2-40B4-BE49-F238E27FC236}">
                <a16:creationId xmlns:a16="http://schemas.microsoft.com/office/drawing/2014/main" id="{581167F7-291E-4F0A-973F-003712A0564D}"/>
              </a:ext>
            </a:extLst>
          </p:cNvPr>
          <p:cNvPicPr>
            <a:picLocks noChangeAspect="1"/>
          </p:cNvPicPr>
          <p:nvPr/>
        </p:nvPicPr>
        <p:blipFill rotWithShape="1">
          <a:blip r:embed="rId3"/>
          <a:srcRect l="28738" t="19551" r="9838" b="21482"/>
          <a:stretch/>
        </p:blipFill>
        <p:spPr>
          <a:xfrm>
            <a:off x="617838" y="1156879"/>
            <a:ext cx="9000929" cy="4860496"/>
          </a:xfrm>
          <a:prstGeom prst="rect">
            <a:avLst/>
          </a:prstGeom>
          <a:noFill/>
        </p:spPr>
      </p:pic>
    </p:spTree>
    <p:extLst>
      <p:ext uri="{BB962C8B-B14F-4D97-AF65-F5344CB8AC3E}">
        <p14:creationId xmlns:p14="http://schemas.microsoft.com/office/powerpoint/2010/main" val="252529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E1A52A-CD06-4DAB-A530-995883227A41}"/>
              </a:ext>
            </a:extLst>
          </p:cNvPr>
          <p:cNvSpPr>
            <a:spLocks noGrp="1"/>
          </p:cNvSpPr>
          <p:nvPr>
            <p:ph type="body" sz="quarter" idx="10"/>
          </p:nvPr>
        </p:nvSpPr>
        <p:spPr/>
        <p:txBody>
          <a:bodyPr/>
          <a:lstStyle/>
          <a:p>
            <a:r>
              <a:rPr lang="nl-NL" sz="2000" b="1" dirty="0"/>
              <a:t>Gebiedsgericht werken (wijk-, kern-, buurt- of stadsdeelgericht)</a:t>
            </a:r>
          </a:p>
          <a:p>
            <a:pPr marL="342900" indent="-342900">
              <a:buFont typeface="Arial" panose="020B0604020202020204" pitchFamily="34" charset="0"/>
              <a:buChar char="•"/>
            </a:pPr>
            <a:r>
              <a:rPr lang="nl-NL" sz="2000" dirty="0"/>
              <a:t>Meestal vanuit wens om nabijheid van bestuur/gemeente en </a:t>
            </a:r>
          </a:p>
          <a:p>
            <a:r>
              <a:rPr lang="nl-NL" sz="2000" dirty="0"/>
              <a:t>bewoner te bevorderen. Termen als ‘van buiten naar binnen werken’</a:t>
            </a:r>
          </a:p>
          <a:p>
            <a:pPr marL="342900" indent="-342900">
              <a:buFont typeface="Arial" panose="020B0604020202020204" pitchFamily="34" charset="0"/>
              <a:buChar char="•"/>
            </a:pPr>
            <a:r>
              <a:rPr lang="nl-NL" sz="2000" dirty="0"/>
              <a:t>Werkwijze binnen gehele gemeentelijke organisatie </a:t>
            </a:r>
          </a:p>
          <a:p>
            <a:endParaRPr lang="nl-NL" sz="2000" dirty="0"/>
          </a:p>
          <a:p>
            <a:r>
              <a:rPr lang="nl-NL" sz="2000" b="1" dirty="0"/>
              <a:t>Gebiedsgerichte aanpak (wijkaanpak of gebiedsaanpak)</a:t>
            </a:r>
          </a:p>
          <a:p>
            <a:pPr marL="342900" indent="-342900">
              <a:buFont typeface="Arial" panose="020B0604020202020204" pitchFamily="34" charset="0"/>
              <a:buChar char="•"/>
            </a:pPr>
            <a:r>
              <a:rPr lang="nl-NL" sz="2000" dirty="0"/>
              <a:t>Opgavegericht werken, gebied is beste schaalgrootte om </a:t>
            </a:r>
          </a:p>
          <a:p>
            <a:r>
              <a:rPr lang="nl-NL" sz="2000" dirty="0"/>
              <a:t>opgave op te pakken (Bijv. aardgasvrije wijken)</a:t>
            </a:r>
          </a:p>
          <a:p>
            <a:pPr marL="342900" indent="-342900">
              <a:buFont typeface="Arial" panose="020B0604020202020204" pitchFamily="34" charset="0"/>
              <a:buChar char="•"/>
            </a:pPr>
            <a:r>
              <a:rPr lang="nl-NL" sz="2000" dirty="0"/>
              <a:t>Vaak gericht op focuswijken</a:t>
            </a:r>
            <a:endParaRPr lang="nl-NL" dirty="0"/>
          </a:p>
          <a:p>
            <a:endParaRPr lang="nl-NL" dirty="0"/>
          </a:p>
        </p:txBody>
      </p:sp>
      <p:sp>
        <p:nvSpPr>
          <p:cNvPr id="3" name="Titel 2">
            <a:extLst>
              <a:ext uri="{FF2B5EF4-FFF2-40B4-BE49-F238E27FC236}">
                <a16:creationId xmlns:a16="http://schemas.microsoft.com/office/drawing/2014/main" id="{5C11280B-7E31-4A80-8803-23BE20E652ED}"/>
              </a:ext>
            </a:extLst>
          </p:cNvPr>
          <p:cNvSpPr>
            <a:spLocks noGrp="1"/>
          </p:cNvSpPr>
          <p:nvPr>
            <p:ph type="title"/>
          </p:nvPr>
        </p:nvSpPr>
        <p:spPr/>
        <p:txBody>
          <a:bodyPr/>
          <a:lstStyle/>
          <a:p>
            <a:r>
              <a:rPr lang="nl-NL" dirty="0"/>
              <a:t>Hebben we het over hetzelfde?</a:t>
            </a:r>
          </a:p>
        </p:txBody>
      </p:sp>
      <p:sp>
        <p:nvSpPr>
          <p:cNvPr id="4" name="Tijdelijke aanduiding voor tekst 3">
            <a:extLst>
              <a:ext uri="{FF2B5EF4-FFF2-40B4-BE49-F238E27FC236}">
                <a16:creationId xmlns:a16="http://schemas.microsoft.com/office/drawing/2014/main" id="{8A02DDF8-ED6E-4842-8748-BCF94FB519BC}"/>
              </a:ext>
            </a:extLst>
          </p:cNvPr>
          <p:cNvSpPr>
            <a:spLocks noGrp="1"/>
          </p:cNvSpPr>
          <p:nvPr>
            <p:ph type="body" sz="quarter" idx="11"/>
          </p:nvPr>
        </p:nvSpPr>
        <p:spPr/>
        <p:txBody>
          <a:bodyPr/>
          <a:lstStyle/>
          <a:p>
            <a:endParaRPr lang="nl-NL"/>
          </a:p>
        </p:txBody>
      </p:sp>
      <p:pic>
        <p:nvPicPr>
          <p:cNvPr id="5" name="Afbeelding 4">
            <a:extLst>
              <a:ext uri="{FF2B5EF4-FFF2-40B4-BE49-F238E27FC236}">
                <a16:creationId xmlns:a16="http://schemas.microsoft.com/office/drawing/2014/main" id="{9C33912D-0B97-46D6-8EE9-1255445541AC}"/>
              </a:ext>
            </a:extLst>
          </p:cNvPr>
          <p:cNvPicPr>
            <a:picLocks noChangeAspect="1"/>
          </p:cNvPicPr>
          <p:nvPr/>
        </p:nvPicPr>
        <p:blipFill>
          <a:blip r:embed="rId2"/>
          <a:stretch>
            <a:fillRect/>
          </a:stretch>
        </p:blipFill>
        <p:spPr>
          <a:xfrm>
            <a:off x="8632233" y="1240871"/>
            <a:ext cx="3497822" cy="2567260"/>
          </a:xfrm>
          <a:prstGeom prst="rect">
            <a:avLst/>
          </a:prstGeom>
        </p:spPr>
      </p:pic>
      <p:pic>
        <p:nvPicPr>
          <p:cNvPr id="6" name="Afbeelding 5">
            <a:extLst>
              <a:ext uri="{FF2B5EF4-FFF2-40B4-BE49-F238E27FC236}">
                <a16:creationId xmlns:a16="http://schemas.microsoft.com/office/drawing/2014/main" id="{18E9939C-792D-4C68-96E0-22E366F5435F}"/>
              </a:ext>
            </a:extLst>
          </p:cNvPr>
          <p:cNvPicPr>
            <a:picLocks noChangeAspect="1"/>
          </p:cNvPicPr>
          <p:nvPr/>
        </p:nvPicPr>
        <p:blipFill>
          <a:blip r:embed="rId3"/>
          <a:stretch>
            <a:fillRect/>
          </a:stretch>
        </p:blipFill>
        <p:spPr>
          <a:xfrm>
            <a:off x="8632233" y="3999676"/>
            <a:ext cx="3338346" cy="2363324"/>
          </a:xfrm>
          <a:prstGeom prst="rect">
            <a:avLst/>
          </a:prstGeom>
        </p:spPr>
      </p:pic>
    </p:spTree>
    <p:extLst>
      <p:ext uri="{BB962C8B-B14F-4D97-AF65-F5344CB8AC3E}">
        <p14:creationId xmlns:p14="http://schemas.microsoft.com/office/powerpoint/2010/main" val="87706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63C06-80F1-435A-AE54-50D6025AD072}"/>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4B76BF46-D8F4-4154-8607-E7DCD0DF9F96}"/>
              </a:ext>
            </a:extLst>
          </p:cNvPr>
          <p:cNvSpPr>
            <a:spLocks noGrp="1"/>
          </p:cNvSpPr>
          <p:nvPr>
            <p:ph type="body" sz="quarter" idx="11"/>
          </p:nvPr>
        </p:nvSpPr>
        <p:spPr/>
        <p:txBody>
          <a:bodyPr/>
          <a:lstStyle/>
          <a:p>
            <a:endParaRPr lang="nl-NL"/>
          </a:p>
        </p:txBody>
      </p:sp>
      <p:pic>
        <p:nvPicPr>
          <p:cNvPr id="5" name="Afbeelding 4">
            <a:extLst>
              <a:ext uri="{FF2B5EF4-FFF2-40B4-BE49-F238E27FC236}">
                <a16:creationId xmlns:a16="http://schemas.microsoft.com/office/drawing/2014/main" id="{9DC16D3C-C27B-4D41-96A5-0BB848246D0C}"/>
              </a:ext>
            </a:extLst>
          </p:cNvPr>
          <p:cNvPicPr>
            <a:picLocks noChangeAspect="1"/>
          </p:cNvPicPr>
          <p:nvPr/>
        </p:nvPicPr>
        <p:blipFill rotWithShape="1">
          <a:blip r:embed="rId3"/>
          <a:srcRect l="3851" t="17478" r="20946" b="8288"/>
          <a:stretch/>
        </p:blipFill>
        <p:spPr>
          <a:xfrm>
            <a:off x="-1" y="0"/>
            <a:ext cx="12351055" cy="6858000"/>
          </a:xfrm>
          <a:prstGeom prst="rect">
            <a:avLst/>
          </a:prstGeom>
        </p:spPr>
      </p:pic>
      <p:pic>
        <p:nvPicPr>
          <p:cNvPr id="4" name="Afbeelding 3">
            <a:extLst>
              <a:ext uri="{FF2B5EF4-FFF2-40B4-BE49-F238E27FC236}">
                <a16:creationId xmlns:a16="http://schemas.microsoft.com/office/drawing/2014/main" id="{F1F3DBE6-5C19-4FFC-9C06-F912C78AE091}"/>
              </a:ext>
            </a:extLst>
          </p:cNvPr>
          <p:cNvPicPr>
            <a:picLocks noChangeAspect="1"/>
          </p:cNvPicPr>
          <p:nvPr/>
        </p:nvPicPr>
        <p:blipFill>
          <a:blip r:embed="rId4"/>
          <a:stretch>
            <a:fillRect/>
          </a:stretch>
        </p:blipFill>
        <p:spPr>
          <a:xfrm>
            <a:off x="2522814" y="1577473"/>
            <a:ext cx="2450804" cy="1676545"/>
          </a:xfrm>
          <a:prstGeom prst="rect">
            <a:avLst/>
          </a:prstGeom>
        </p:spPr>
      </p:pic>
    </p:spTree>
    <p:extLst>
      <p:ext uri="{BB962C8B-B14F-4D97-AF65-F5344CB8AC3E}">
        <p14:creationId xmlns:p14="http://schemas.microsoft.com/office/powerpoint/2010/main" val="282456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87FC3CFF-F179-9D4C-BA15-65333AD0C87D}"/>
              </a:ext>
            </a:extLst>
          </p:cNvPr>
          <p:cNvSpPr>
            <a:spLocks noGrp="1"/>
          </p:cNvSpPr>
          <p:nvPr>
            <p:ph type="title"/>
          </p:nvPr>
        </p:nvSpPr>
        <p:spPr/>
        <p:txBody>
          <a:bodyPr/>
          <a:lstStyle/>
          <a:p>
            <a:r>
              <a:rPr lang="nl-NL" b="1"/>
              <a:t>Rotterdam: </a:t>
            </a:r>
            <a:r>
              <a:rPr lang="nl-NL"/>
              <a:t>Nationaal Programma Rotterdam-Zuid</a:t>
            </a:r>
          </a:p>
        </p:txBody>
      </p:sp>
      <p:sp>
        <p:nvSpPr>
          <p:cNvPr id="12" name="Tijdelijke aanduiding voor tekst 11">
            <a:extLst>
              <a:ext uri="{FF2B5EF4-FFF2-40B4-BE49-F238E27FC236}">
                <a16:creationId xmlns:a16="http://schemas.microsoft.com/office/drawing/2014/main" id="{E6D0F4CD-AD6C-9648-9664-3874843129DD}"/>
              </a:ext>
            </a:extLst>
          </p:cNvPr>
          <p:cNvSpPr>
            <a:spLocks noGrp="1"/>
          </p:cNvSpPr>
          <p:nvPr>
            <p:ph type="body" sz="quarter" idx="11"/>
          </p:nvPr>
        </p:nvSpPr>
        <p:spPr/>
        <p:txBody>
          <a:bodyPr/>
          <a:lstStyle/>
          <a:p>
            <a:endParaRPr lang="nl-NL"/>
          </a:p>
        </p:txBody>
      </p:sp>
      <p:pic>
        <p:nvPicPr>
          <p:cNvPr id="13" name="Afbeelding 12" descr="Afbeelding met schermafbeelding&#10;&#10;Automatisch gegenereerde beschrijving">
            <a:extLst>
              <a:ext uri="{FF2B5EF4-FFF2-40B4-BE49-F238E27FC236}">
                <a16:creationId xmlns:a16="http://schemas.microsoft.com/office/drawing/2014/main" id="{B2630AB0-0C74-2C4E-88DE-77C797B62D14}"/>
              </a:ext>
            </a:extLst>
          </p:cNvPr>
          <p:cNvPicPr/>
          <p:nvPr/>
        </p:nvPicPr>
        <p:blipFill rotWithShape="1">
          <a:blip r:embed="rId3">
            <a:extLst>
              <a:ext uri="{53640926-AAD7-44D8-BBD7-CCE9431645EC}">
                <a14:shadowObscured xmlns="" xmlns:lc="http://schemas.openxmlformats.org/drawingml/2006/lockedCanvas" xmlns:arto="http://schemas.microsoft.com/office/word/2006/arto" xmlns:o="urn:schemas-microsoft-com:office:office" xmlns:v="urn:schemas-microsoft-com:vml" xmlns:w10="urn:schemas-microsoft-com:office:word" xmlns:w="http://schemas.openxmlformats.org/wordprocessingml/2006/main" xmlns:a14="http://schemas.microsoft.com/office/drawing/2010/main" xmlns:a16="http://schemas.microsoft.com/office/drawing/2014/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a:blip>
          <a:srcRect l="33337" t="35734" r="39018" b="20974"/>
          <a:stretch/>
        </p:blipFill>
        <p:spPr bwMode="auto">
          <a:xfrm>
            <a:off x="479376" y="1575064"/>
            <a:ext cx="4835920" cy="4320480"/>
          </a:xfrm>
          <a:prstGeom prst="rect">
            <a:avLst/>
          </a:prstGeom>
          <a:ln>
            <a:noFill/>
          </a:ln>
          <a:extLst>
            <a:ext uri="{53640926-AAD7-44D8-BBD7-CCE9431645EC}">
              <a14:shadowObscured xmlns:a14="http://schemas.microsoft.com/office/drawing/2010/main"/>
            </a:ext>
          </a:extLst>
        </p:spPr>
      </p:pic>
      <p:graphicFrame>
        <p:nvGraphicFramePr>
          <p:cNvPr id="6" name="Tabel 5">
            <a:extLst>
              <a:ext uri="{FF2B5EF4-FFF2-40B4-BE49-F238E27FC236}">
                <a16:creationId xmlns:a16="http://schemas.microsoft.com/office/drawing/2014/main" id="{A8EA4F1B-D57C-A24D-BDA3-73E638BB67C3}"/>
              </a:ext>
            </a:extLst>
          </p:cNvPr>
          <p:cNvGraphicFramePr>
            <a:graphicFrameLocks noGrp="1"/>
          </p:cNvGraphicFramePr>
          <p:nvPr>
            <p:extLst>
              <p:ext uri="{D42A27DB-BD31-4B8C-83A1-F6EECF244321}">
                <p14:modId xmlns:p14="http://schemas.microsoft.com/office/powerpoint/2010/main" val="360303772"/>
              </p:ext>
            </p:extLst>
          </p:nvPr>
        </p:nvGraphicFramePr>
        <p:xfrm>
          <a:off x="5815097" y="1305303"/>
          <a:ext cx="5844032" cy="4860001"/>
        </p:xfrm>
        <a:graphic>
          <a:graphicData uri="http://schemas.openxmlformats.org/drawingml/2006/table">
            <a:tbl>
              <a:tblPr firstRow="1" firstCol="1" bandRow="1">
                <a:tableStyleId>{5C22544A-7EE6-4342-B048-85BDC9FD1C3A}</a:tableStyleId>
              </a:tblPr>
              <a:tblGrid>
                <a:gridCol w="1871506">
                  <a:extLst>
                    <a:ext uri="{9D8B030D-6E8A-4147-A177-3AD203B41FA5}">
                      <a16:colId xmlns:a16="http://schemas.microsoft.com/office/drawing/2014/main" val="2813917291"/>
                    </a:ext>
                  </a:extLst>
                </a:gridCol>
                <a:gridCol w="3972526">
                  <a:extLst>
                    <a:ext uri="{9D8B030D-6E8A-4147-A177-3AD203B41FA5}">
                      <a16:colId xmlns:a16="http://schemas.microsoft.com/office/drawing/2014/main" val="1401571879"/>
                    </a:ext>
                  </a:extLst>
                </a:gridCol>
              </a:tblGrid>
              <a:tr h="274695">
                <a:tc>
                  <a:txBody>
                    <a:bodyPr/>
                    <a:lstStyle/>
                    <a:p>
                      <a:pPr marL="144145" indent="-144145">
                        <a:lnSpc>
                          <a:spcPts val="1400"/>
                        </a:lnSpc>
                      </a:pP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144145" indent="-144145">
                        <a:lnSpc>
                          <a:spcPts val="1400"/>
                        </a:lnSpc>
                      </a:pP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05548379"/>
                  </a:ext>
                </a:extLst>
              </a:tr>
              <a:tr h="395067">
                <a:tc>
                  <a:txBody>
                    <a:bodyPr/>
                    <a:lstStyle/>
                    <a:p>
                      <a:pPr marL="144145" indent="-144145" algn="r">
                        <a:lnSpc>
                          <a:spcPts val="1400"/>
                        </a:lnSpc>
                      </a:pPr>
                      <a:r>
                        <a:rPr lang="nl-NL" sz="1400">
                          <a:effectLst/>
                        </a:rPr>
                        <a:t>Samenwerking</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Brede en gelijkwaardige coalitie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1756375"/>
                  </a:ext>
                </a:extLst>
              </a:tr>
              <a:tr h="952546">
                <a:tc>
                  <a:txBody>
                    <a:bodyPr/>
                    <a:lstStyle/>
                    <a:p>
                      <a:pPr marL="144145" indent="-144145" algn="r">
                        <a:lnSpc>
                          <a:spcPts val="1400"/>
                        </a:lnSpc>
                      </a:pPr>
                      <a:r>
                        <a:rPr lang="nl-NL" sz="1400">
                          <a:effectLst/>
                        </a:rPr>
                        <a:t>Organisatie-structuur</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Onafhankelijk programmabureau, partners verantwoordelijk voor eigen inzet</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86889936"/>
                  </a:ext>
                </a:extLst>
              </a:tr>
              <a:tr h="592600">
                <a:tc>
                  <a:txBody>
                    <a:bodyPr/>
                    <a:lstStyle/>
                    <a:p>
                      <a:pPr marL="144145" indent="-144145" algn="r">
                        <a:lnSpc>
                          <a:spcPts val="1400"/>
                        </a:lnSpc>
                      </a:pPr>
                      <a:r>
                        <a:rPr lang="nl-NL" sz="1400">
                          <a:effectLst/>
                        </a:rPr>
                        <a:t>Bepalen van doelen en ambities</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Commitment partners o.b.v. lange termijn doelen (20 jaar)</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9875149"/>
                  </a:ext>
                </a:extLst>
              </a:tr>
              <a:tr h="952546">
                <a:tc>
                  <a:txBody>
                    <a:bodyPr/>
                    <a:lstStyle/>
                    <a:p>
                      <a:pPr marL="144145" indent="-144145" algn="r">
                        <a:lnSpc>
                          <a:spcPts val="1400"/>
                        </a:lnSpc>
                      </a:pPr>
                      <a:r>
                        <a:rPr lang="nl-NL" sz="1400">
                          <a:effectLst/>
                        </a:rPr>
                        <a:t>Prioritering van gebieden</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Zeventien NPRZ-wijken, waarvan zeven focuswijken geselecteerd op basis van wijkprofielen</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116968"/>
                  </a:ext>
                </a:extLst>
              </a:tr>
              <a:tr h="1143056">
                <a:tc>
                  <a:txBody>
                    <a:bodyPr/>
                    <a:lstStyle/>
                    <a:p>
                      <a:pPr marL="144145" indent="-144145" algn="r">
                        <a:lnSpc>
                          <a:spcPts val="1400"/>
                        </a:lnSpc>
                      </a:pPr>
                      <a:r>
                        <a:rPr lang="nl-NL" sz="1400">
                          <a:effectLst/>
                        </a:rPr>
                        <a:t>Bestuur en politiek</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dirty="0">
                          <a:effectLst/>
                        </a:rPr>
                        <a:t>Eén wethouder verantwoordelijk voor bijdrage gemeente in NPRZ. Partners zijn vertegenwoordigd in dagelijks bestuur NPRZ</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8346653"/>
                  </a:ext>
                </a:extLst>
              </a:tr>
              <a:tr h="549491">
                <a:tc>
                  <a:txBody>
                    <a:bodyPr/>
                    <a:lstStyle/>
                    <a:p>
                      <a:pPr marL="144145" indent="-144145" algn="r">
                        <a:lnSpc>
                          <a:spcPts val="1400"/>
                        </a:lnSpc>
                      </a:pPr>
                      <a:r>
                        <a:rPr lang="nl-NL" sz="1400">
                          <a:effectLst/>
                        </a:rPr>
                        <a:t>Communicatie</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dirty="0">
                          <a:effectLst/>
                        </a:rPr>
                        <a:t>Voornamelijk intern en via voortgangsrapportages</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5308107"/>
                  </a:ext>
                </a:extLst>
              </a:tr>
            </a:tbl>
          </a:graphicData>
        </a:graphic>
      </p:graphicFrame>
    </p:spTree>
    <p:extLst>
      <p:ext uri="{BB962C8B-B14F-4D97-AF65-F5344CB8AC3E}">
        <p14:creationId xmlns:p14="http://schemas.microsoft.com/office/powerpoint/2010/main" val="239679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86857F-86E0-D048-BCC9-EE997CBCF160}"/>
              </a:ext>
            </a:extLst>
          </p:cNvPr>
          <p:cNvSpPr>
            <a:spLocks noGrp="1"/>
          </p:cNvSpPr>
          <p:nvPr>
            <p:ph type="title"/>
          </p:nvPr>
        </p:nvSpPr>
        <p:spPr/>
        <p:txBody>
          <a:bodyPr/>
          <a:lstStyle/>
          <a:p>
            <a:r>
              <a:rPr lang="nl-NL" b="1"/>
              <a:t>Groningen: </a:t>
            </a:r>
            <a:r>
              <a:rPr lang="nl-NL"/>
              <a:t>Wijkvernieuwing 3.0</a:t>
            </a:r>
          </a:p>
        </p:txBody>
      </p:sp>
      <p:sp>
        <p:nvSpPr>
          <p:cNvPr id="4" name="Tijdelijke aanduiding voor tekst 3">
            <a:extLst>
              <a:ext uri="{FF2B5EF4-FFF2-40B4-BE49-F238E27FC236}">
                <a16:creationId xmlns:a16="http://schemas.microsoft.com/office/drawing/2014/main" id="{1DBEA27B-CD9A-4A4B-A633-C6141A273E2C}"/>
              </a:ext>
            </a:extLst>
          </p:cNvPr>
          <p:cNvSpPr>
            <a:spLocks noGrp="1"/>
          </p:cNvSpPr>
          <p:nvPr>
            <p:ph type="body" sz="quarter" idx="11"/>
          </p:nvPr>
        </p:nvSpPr>
        <p:spPr/>
        <p:txBody>
          <a:bodyPr/>
          <a:lstStyle/>
          <a:p>
            <a:endParaRPr lang="nl-NL"/>
          </a:p>
        </p:txBody>
      </p:sp>
      <p:pic>
        <p:nvPicPr>
          <p:cNvPr id="5" name="Afbeelding 4">
            <a:extLst>
              <a:ext uri="{FF2B5EF4-FFF2-40B4-BE49-F238E27FC236}">
                <a16:creationId xmlns:a16="http://schemas.microsoft.com/office/drawing/2014/main" id="{E0D16EB1-6C2F-774B-8B8E-6332A225E462}"/>
              </a:ext>
            </a:extLst>
          </p:cNvPr>
          <p:cNvPicPr/>
          <p:nvPr/>
        </p:nvPicPr>
        <p:blipFill rotWithShape="1">
          <a:blip r:embed="rId3">
            <a:extLst>
              <a:ext uri="{28A0092B-C50C-407E-A947-70E740481C1C}">
                <a14:useLocalDpi xmlns:a14="http://schemas.microsoft.com/office/drawing/2010/main" val="0"/>
              </a:ext>
            </a:extLst>
          </a:blip>
          <a:srcRect t="2814" b="2153"/>
          <a:stretch/>
        </p:blipFill>
        <p:spPr bwMode="auto">
          <a:xfrm>
            <a:off x="540000" y="1679934"/>
            <a:ext cx="5825754" cy="4150800"/>
          </a:xfrm>
          <a:prstGeom prst="rect">
            <a:avLst/>
          </a:prstGeom>
          <a:ln>
            <a:noFill/>
          </a:ln>
          <a:extLst>
            <a:ext uri="{53640926-AAD7-44D8-BBD7-CCE9431645EC}">
              <a14:shadowObscured xmlns:a14="http://schemas.microsoft.com/office/drawing/2010/main"/>
            </a:ext>
          </a:extLst>
        </p:spPr>
      </p:pic>
      <p:graphicFrame>
        <p:nvGraphicFramePr>
          <p:cNvPr id="9" name="Tabel 8">
            <a:extLst>
              <a:ext uri="{FF2B5EF4-FFF2-40B4-BE49-F238E27FC236}">
                <a16:creationId xmlns:a16="http://schemas.microsoft.com/office/drawing/2014/main" id="{ABF0E42E-D506-1B4E-88DE-A7097D01E236}"/>
              </a:ext>
            </a:extLst>
          </p:cNvPr>
          <p:cNvGraphicFramePr>
            <a:graphicFrameLocks noGrp="1"/>
          </p:cNvGraphicFramePr>
          <p:nvPr/>
        </p:nvGraphicFramePr>
        <p:xfrm>
          <a:off x="6749262" y="1250921"/>
          <a:ext cx="4902738" cy="5008826"/>
        </p:xfrm>
        <a:graphic>
          <a:graphicData uri="http://schemas.openxmlformats.org/drawingml/2006/table">
            <a:tbl>
              <a:tblPr firstRow="1" firstCol="1" bandRow="1">
                <a:tableStyleId>{5C22544A-7EE6-4342-B048-85BDC9FD1C3A}</a:tableStyleId>
              </a:tblPr>
              <a:tblGrid>
                <a:gridCol w="1557553">
                  <a:extLst>
                    <a:ext uri="{9D8B030D-6E8A-4147-A177-3AD203B41FA5}">
                      <a16:colId xmlns:a16="http://schemas.microsoft.com/office/drawing/2014/main" val="2813917291"/>
                    </a:ext>
                  </a:extLst>
                </a:gridCol>
                <a:gridCol w="3345185">
                  <a:extLst>
                    <a:ext uri="{9D8B030D-6E8A-4147-A177-3AD203B41FA5}">
                      <a16:colId xmlns:a16="http://schemas.microsoft.com/office/drawing/2014/main" val="1958044178"/>
                    </a:ext>
                  </a:extLst>
                </a:gridCol>
              </a:tblGrid>
              <a:tr h="287619">
                <a:tc>
                  <a:txBody>
                    <a:bodyPr/>
                    <a:lstStyle/>
                    <a:p>
                      <a:pPr marL="144145" indent="-144145">
                        <a:lnSpc>
                          <a:spcPts val="1400"/>
                        </a:lnSpc>
                      </a:pPr>
                      <a:r>
                        <a:rPr lang="nl-NL" sz="1400">
                          <a:effectLst/>
                        </a:rPr>
                        <a:t> </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144145" indent="-144145">
                        <a:lnSpc>
                          <a:spcPts val="1400"/>
                        </a:lnSpc>
                      </a:pP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05548379"/>
                  </a:ext>
                </a:extLst>
              </a:tr>
              <a:tr h="413653">
                <a:tc>
                  <a:txBody>
                    <a:bodyPr/>
                    <a:lstStyle/>
                    <a:p>
                      <a:pPr marL="144145" indent="-144145" algn="r">
                        <a:lnSpc>
                          <a:spcPts val="1400"/>
                        </a:lnSpc>
                      </a:pPr>
                      <a:r>
                        <a:rPr lang="nl-NL" sz="1400">
                          <a:effectLst/>
                        </a:rPr>
                        <a:t>Samenwerking</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Gemeente als trekker</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1756375"/>
                  </a:ext>
                </a:extLst>
              </a:tr>
              <a:tr h="997360">
                <a:tc>
                  <a:txBody>
                    <a:bodyPr/>
                    <a:lstStyle/>
                    <a:p>
                      <a:pPr marL="144145" indent="-144145" algn="r">
                        <a:lnSpc>
                          <a:spcPts val="1400"/>
                        </a:lnSpc>
                      </a:pPr>
                      <a:r>
                        <a:rPr lang="nl-NL" sz="1400" err="1">
                          <a:effectLst/>
                        </a:rPr>
                        <a:t>Organisatie-structuur</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Gebiedsgerichte programmatische samenwerking tussen ruimtelijk en sociaal domein</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86889936"/>
                  </a:ext>
                </a:extLst>
              </a:tr>
              <a:tr h="620480">
                <a:tc>
                  <a:txBody>
                    <a:bodyPr/>
                    <a:lstStyle/>
                    <a:p>
                      <a:pPr marL="144145" indent="-144145" algn="r">
                        <a:lnSpc>
                          <a:spcPts val="1400"/>
                        </a:lnSpc>
                      </a:pPr>
                      <a:r>
                        <a:rPr lang="nl-NL" sz="1400">
                          <a:effectLst/>
                        </a:rPr>
                        <a:t>Bepalen van doelen en ambities</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Gemeente vanuit ruimtelijk en sociaal domein</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9875149"/>
                  </a:ext>
                </a:extLst>
              </a:tr>
              <a:tr h="997360">
                <a:tc>
                  <a:txBody>
                    <a:bodyPr/>
                    <a:lstStyle/>
                    <a:p>
                      <a:pPr marL="144145" indent="-144145" algn="r">
                        <a:lnSpc>
                          <a:spcPts val="1400"/>
                        </a:lnSpc>
                      </a:pPr>
                      <a:r>
                        <a:rPr lang="nl-NL" sz="1400" dirty="0">
                          <a:effectLst/>
                        </a:rPr>
                        <a:t>Prioritering van gebieden</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Keuze van prioritaire wijken op basis van Wijkkompas (gestart in vier wijken en later uitgebouwd)</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116968"/>
                  </a:ext>
                </a:extLst>
              </a:tr>
              <a:tr h="1196832">
                <a:tc>
                  <a:txBody>
                    <a:bodyPr/>
                    <a:lstStyle/>
                    <a:p>
                      <a:pPr marL="144145" indent="-144145" algn="r">
                        <a:lnSpc>
                          <a:spcPts val="1400"/>
                        </a:lnSpc>
                      </a:pPr>
                      <a:r>
                        <a:rPr lang="nl-NL" sz="1400">
                          <a:effectLst/>
                        </a:rPr>
                        <a:t>Bestuur en politiek</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a:effectLst/>
                        </a:rPr>
                        <a:t>Dubbele bestuurlijke dekking (Wonen &amp; Sociaal); programma is </a:t>
                      </a:r>
                      <a:r>
                        <a:rPr lang="nl-NL" sz="1400" err="1">
                          <a:effectLst/>
                        </a:rPr>
                        <a:t>collegebreed</a:t>
                      </a:r>
                      <a:r>
                        <a:rPr lang="nl-NL" sz="1400">
                          <a:effectLst/>
                        </a:rPr>
                        <a:t> en </a:t>
                      </a:r>
                      <a:r>
                        <a:rPr lang="nl-NL" sz="1400" err="1">
                          <a:effectLst/>
                        </a:rPr>
                        <a:t>raadsbreed</a:t>
                      </a:r>
                      <a:r>
                        <a:rPr lang="nl-NL" sz="1400">
                          <a:effectLst/>
                        </a:rPr>
                        <a:t> gedragen</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8346653"/>
                  </a:ext>
                </a:extLst>
              </a:tr>
              <a:tr h="495522">
                <a:tc>
                  <a:txBody>
                    <a:bodyPr/>
                    <a:lstStyle/>
                    <a:p>
                      <a:pPr marL="144145" indent="-144145" algn="r">
                        <a:lnSpc>
                          <a:spcPts val="1400"/>
                        </a:lnSpc>
                      </a:pPr>
                      <a:r>
                        <a:rPr lang="nl-NL" sz="1400">
                          <a:effectLst/>
                        </a:rPr>
                        <a:t>Communicatie</a:t>
                      </a:r>
                      <a:endParaRPr lang="nl-NL"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nl-NL" sz="1400" dirty="0">
                          <a:effectLst/>
                        </a:rPr>
                        <a:t>Voornamelijk intern </a:t>
                      </a:r>
                      <a:endParaRPr lang="nl-NL"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5308107"/>
                  </a:ext>
                </a:extLst>
              </a:tr>
            </a:tbl>
          </a:graphicData>
        </a:graphic>
      </p:graphicFrame>
    </p:spTree>
    <p:extLst>
      <p:ext uri="{BB962C8B-B14F-4D97-AF65-F5344CB8AC3E}">
        <p14:creationId xmlns:p14="http://schemas.microsoft.com/office/powerpoint/2010/main" val="201626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DEE005-8115-614D-9321-5D13AB164AA2}"/>
              </a:ext>
            </a:extLst>
          </p:cNvPr>
          <p:cNvSpPr>
            <a:spLocks noGrp="1"/>
          </p:cNvSpPr>
          <p:nvPr>
            <p:ph type="title"/>
          </p:nvPr>
        </p:nvSpPr>
        <p:spPr/>
        <p:txBody>
          <a:bodyPr/>
          <a:lstStyle/>
          <a:p>
            <a:r>
              <a:rPr lang="nl-NL" dirty="0"/>
              <a:t>Observaties</a:t>
            </a:r>
          </a:p>
        </p:txBody>
      </p:sp>
      <p:sp>
        <p:nvSpPr>
          <p:cNvPr id="4" name="Tijdelijke aanduiding voor tekst 3">
            <a:extLst>
              <a:ext uri="{FF2B5EF4-FFF2-40B4-BE49-F238E27FC236}">
                <a16:creationId xmlns:a16="http://schemas.microsoft.com/office/drawing/2014/main" id="{23C0AA46-4250-A74D-A251-CDA91060B0F7}"/>
              </a:ext>
            </a:extLst>
          </p:cNvPr>
          <p:cNvSpPr>
            <a:spLocks noGrp="1"/>
          </p:cNvSpPr>
          <p:nvPr>
            <p:ph type="body" sz="quarter" idx="11"/>
          </p:nvPr>
        </p:nvSpPr>
        <p:spPr/>
        <p:txBody>
          <a:bodyPr/>
          <a:lstStyle/>
          <a:p>
            <a:endParaRPr lang="nl-NL"/>
          </a:p>
        </p:txBody>
      </p:sp>
      <p:sp>
        <p:nvSpPr>
          <p:cNvPr id="6" name="Tekstvak 5">
            <a:extLst>
              <a:ext uri="{FF2B5EF4-FFF2-40B4-BE49-F238E27FC236}">
                <a16:creationId xmlns:a16="http://schemas.microsoft.com/office/drawing/2014/main" id="{26CC2B42-E620-4AD1-8361-0C7C22BD280A}"/>
              </a:ext>
            </a:extLst>
          </p:cNvPr>
          <p:cNvSpPr txBox="1"/>
          <p:nvPr/>
        </p:nvSpPr>
        <p:spPr>
          <a:xfrm>
            <a:off x="623392" y="1412776"/>
            <a:ext cx="11029808" cy="464742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Gebiedsgericht beleid is maatwerk </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Volop verbinden: in de binnenwereld en met de buitenwereld </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Gebiedsgericht werk is mensenwerk</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Klein beginnen: balanceren tussen denken en doen </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Geen vernieuwingskracht zonder bestuurlijk lef </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Zwaartepunt in de gebiedsgerichte aanpak schuift van fysiek naar sociaal </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Data ondersteunt prioritering van gebieden</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Gebiedsgericht beleid vraagt om borging op lange termijn</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nl-NL" sz="2400" b="0" i="0" u="none" strike="noStrike" kern="1200" cap="none" spc="0" normalizeH="0" baseline="0" noProof="0" dirty="0">
                <a:ln>
                  <a:noFill/>
                </a:ln>
                <a:solidFill>
                  <a:prstClr val="black"/>
                </a:solidFill>
                <a:effectLst/>
                <a:uLnTx/>
                <a:uFillTx/>
                <a:latin typeface="Arial"/>
                <a:ea typeface="+mn-ea"/>
                <a:cs typeface="+mn-cs"/>
              </a:rPr>
              <a:t>Branding en communicatie versterkt gebiedsgerichte inzet</a:t>
            </a:r>
          </a:p>
        </p:txBody>
      </p:sp>
    </p:spTree>
    <p:extLst>
      <p:ext uri="{BB962C8B-B14F-4D97-AF65-F5344CB8AC3E}">
        <p14:creationId xmlns:p14="http://schemas.microsoft.com/office/powerpoint/2010/main" val="5186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C82433E-1AA3-433B-B034-663D7226B9E7}"/>
              </a:ext>
            </a:extLst>
          </p:cNvPr>
          <p:cNvSpPr>
            <a:spLocks noGrp="1"/>
          </p:cNvSpPr>
          <p:nvPr>
            <p:ph type="body" sz="quarter" idx="10"/>
          </p:nvPr>
        </p:nvSpPr>
        <p:spPr/>
        <p:txBody>
          <a:bodyPr/>
          <a:lstStyle/>
          <a:p>
            <a:endParaRPr lang="nl-NL"/>
          </a:p>
        </p:txBody>
      </p:sp>
      <p:sp>
        <p:nvSpPr>
          <p:cNvPr id="3" name="Titel 2">
            <a:extLst>
              <a:ext uri="{FF2B5EF4-FFF2-40B4-BE49-F238E27FC236}">
                <a16:creationId xmlns:a16="http://schemas.microsoft.com/office/drawing/2014/main" id="{FF850610-ACAD-4B55-9E6A-D54DEAA60F01}"/>
              </a:ext>
            </a:extLst>
          </p:cNvPr>
          <p:cNvSpPr>
            <a:spLocks noGrp="1"/>
          </p:cNvSpPr>
          <p:nvPr>
            <p:ph type="title"/>
          </p:nvPr>
        </p:nvSpPr>
        <p:spPr/>
        <p:txBody>
          <a:bodyPr/>
          <a:lstStyle/>
          <a:p>
            <a:r>
              <a:rPr lang="nl-NL" dirty="0"/>
              <a:t>Typen </a:t>
            </a:r>
            <a:r>
              <a:rPr lang="nl-NL" dirty="0" err="1"/>
              <a:t>bottom</a:t>
            </a:r>
            <a:r>
              <a:rPr lang="nl-NL" dirty="0"/>
              <a:t> up initiatieven bij opstellen buurtagenda</a:t>
            </a:r>
          </a:p>
        </p:txBody>
      </p:sp>
      <p:sp>
        <p:nvSpPr>
          <p:cNvPr id="4" name="Tijdelijke aanduiding voor tekst 3">
            <a:extLst>
              <a:ext uri="{FF2B5EF4-FFF2-40B4-BE49-F238E27FC236}">
                <a16:creationId xmlns:a16="http://schemas.microsoft.com/office/drawing/2014/main" id="{252032F2-4A58-4575-8B5D-7752045D465A}"/>
              </a:ext>
            </a:extLst>
          </p:cNvPr>
          <p:cNvSpPr>
            <a:spLocks noGrp="1"/>
          </p:cNvSpPr>
          <p:nvPr>
            <p:ph type="body" sz="quarter" idx="11"/>
          </p:nvPr>
        </p:nvSpPr>
        <p:spPr/>
        <p:txBody>
          <a:bodyPr/>
          <a:lstStyle/>
          <a:p>
            <a:endParaRPr lang="nl-NL"/>
          </a:p>
        </p:txBody>
      </p:sp>
      <p:sp>
        <p:nvSpPr>
          <p:cNvPr id="6" name="Tekstvak 5">
            <a:extLst>
              <a:ext uri="{FF2B5EF4-FFF2-40B4-BE49-F238E27FC236}">
                <a16:creationId xmlns:a16="http://schemas.microsoft.com/office/drawing/2014/main" id="{09489BBF-98B6-4E53-B834-96C2D34A12A3}"/>
              </a:ext>
            </a:extLst>
          </p:cNvPr>
          <p:cNvSpPr txBox="1"/>
          <p:nvPr/>
        </p:nvSpPr>
        <p:spPr>
          <a:xfrm>
            <a:off x="3052119" y="3250512"/>
            <a:ext cx="6104238" cy="369332"/>
          </a:xfrm>
          <a:prstGeom prst="rect">
            <a:avLst/>
          </a:prstGeom>
          <a:noFill/>
        </p:spPr>
        <p:txBody>
          <a:bodyPr wrap="square">
            <a:spAutoFit/>
          </a:bodyPr>
          <a:lstStyle/>
          <a:p>
            <a:r>
              <a:rPr lang="nl-NL" dirty="0"/>
              <a:t> </a:t>
            </a:r>
          </a:p>
        </p:txBody>
      </p:sp>
      <p:pic>
        <p:nvPicPr>
          <p:cNvPr id="8" name="Afbeelding 7">
            <a:extLst>
              <a:ext uri="{FF2B5EF4-FFF2-40B4-BE49-F238E27FC236}">
                <a16:creationId xmlns:a16="http://schemas.microsoft.com/office/drawing/2014/main" id="{A9F6AF8C-6C47-4012-9296-C2D3D6DA7D99}"/>
              </a:ext>
            </a:extLst>
          </p:cNvPr>
          <p:cNvPicPr>
            <a:picLocks noChangeAspect="1"/>
          </p:cNvPicPr>
          <p:nvPr/>
        </p:nvPicPr>
        <p:blipFill rotWithShape="1">
          <a:blip r:embed="rId3"/>
          <a:srcRect l="14696" t="35751" r="28547" b="18558"/>
          <a:stretch/>
        </p:blipFill>
        <p:spPr>
          <a:xfrm>
            <a:off x="538800" y="1334105"/>
            <a:ext cx="10095470" cy="4571478"/>
          </a:xfrm>
          <a:prstGeom prst="rect">
            <a:avLst/>
          </a:prstGeom>
        </p:spPr>
      </p:pic>
    </p:spTree>
    <p:extLst>
      <p:ext uri="{BB962C8B-B14F-4D97-AF65-F5344CB8AC3E}">
        <p14:creationId xmlns:p14="http://schemas.microsoft.com/office/powerpoint/2010/main" val="3670866260"/>
      </p:ext>
    </p:extLst>
  </p:cSld>
  <p:clrMapOvr>
    <a:masterClrMapping/>
  </p:clrMapOvr>
</p:sld>
</file>

<file path=ppt/theme/theme1.xml><?xml version="1.0" encoding="utf-8"?>
<a:theme xmlns:a="http://schemas.openxmlformats.org/drawingml/2006/main" name="Platform31 - blauw">
  <a:themeElements>
    <a:clrScheme name="Platform31 PP blauw">
      <a:dk1>
        <a:sysClr val="windowText" lastClr="000000"/>
      </a:dk1>
      <a:lt1>
        <a:sysClr val="window" lastClr="FFFFFF"/>
      </a:lt1>
      <a:dk2>
        <a:srgbClr val="00AFD7"/>
      </a:dk2>
      <a:lt2>
        <a:srgbClr val="FFFFFF"/>
      </a:lt2>
      <a:accent1>
        <a:srgbClr val="E04E39"/>
      </a:accent1>
      <a:accent2>
        <a:srgbClr val="00AFD7"/>
      </a:accent2>
      <a:accent3>
        <a:srgbClr val="B6BD0E"/>
      </a:accent3>
      <a:accent4>
        <a:srgbClr val="FDE727"/>
      </a:accent4>
      <a:accent5>
        <a:srgbClr val="7A99AC"/>
      </a:accent5>
      <a:accent6>
        <a:srgbClr val="DDDDDD"/>
      </a:accent6>
      <a:hlink>
        <a:srgbClr val="E04E39"/>
      </a:hlink>
      <a:folHlink>
        <a:srgbClr val="E04E39"/>
      </a:folHlink>
    </a:clrScheme>
    <a:fontScheme name="Platform3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tform31 16x9 presentatie.potx" id="{31A7CF3A-4DCB-47F3-AA6F-20A39F696018}" vid="{B8B803D2-9229-43BE-BF74-A6ED1536B7A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4143E51D1F474586CFA60E6C87611A" ma:contentTypeVersion="13" ma:contentTypeDescription="Een nieuw document maken." ma:contentTypeScope="" ma:versionID="a94c2d7c839790d2f1fea152b04afe30">
  <xsd:schema xmlns:xsd="http://www.w3.org/2001/XMLSchema" xmlns:xs="http://www.w3.org/2001/XMLSchema" xmlns:p="http://schemas.microsoft.com/office/2006/metadata/properties" xmlns:ns2="5e8c879b-4cd6-4720-9328-55c11bc59ccc" xmlns:ns3="16ee8a8f-7249-439e-83ec-a62c8e3591d4" targetNamespace="http://schemas.microsoft.com/office/2006/metadata/properties" ma:root="true" ma:fieldsID="0c3f79aeb7aea4d81bb66803dd231a21" ns2:_="" ns3:_="">
    <xsd:import namespace="5e8c879b-4cd6-4720-9328-55c11bc59ccc"/>
    <xsd:import namespace="16ee8a8f-7249-439e-83ec-a62c8e359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8c879b-4cd6-4720-9328-55c11bc59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ee8a8f-7249-439e-83ec-a62c8e3591d4"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27B690-FECA-4E27-BD87-2915672B715F}">
  <ds:schemaRefs>
    <ds:schemaRef ds:uri="http://schemas.microsoft.com/sharepoint/v3/contenttype/forms"/>
  </ds:schemaRefs>
</ds:datastoreItem>
</file>

<file path=customXml/itemProps2.xml><?xml version="1.0" encoding="utf-8"?>
<ds:datastoreItem xmlns:ds="http://schemas.openxmlformats.org/officeDocument/2006/customXml" ds:itemID="{A30F89BC-9B8C-4C8E-823F-A07E4CA884B0}">
  <ds:schemaRefs>
    <ds:schemaRef ds:uri="5e8c879b-4cd6-4720-9328-55c11bc59ccc"/>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6ee8a8f-7249-439e-83ec-a62c8e3591d4"/>
    <ds:schemaRef ds:uri="http://www.w3.org/XML/1998/namespace"/>
    <ds:schemaRef ds:uri="http://purl.org/dc/dcmitype/"/>
  </ds:schemaRefs>
</ds:datastoreItem>
</file>

<file path=customXml/itemProps3.xml><?xml version="1.0" encoding="utf-8"?>
<ds:datastoreItem xmlns:ds="http://schemas.openxmlformats.org/officeDocument/2006/customXml" ds:itemID="{48B5A0FA-A6FE-4E53-9FE7-09E794F8F9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8c879b-4cd6-4720-9328-55c11bc59ccc"/>
    <ds:schemaRef ds:uri="16ee8a8f-7249-439e-83ec-a62c8e359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3451</TotalTime>
  <Words>717</Words>
  <Application>Microsoft Office PowerPoint</Application>
  <PresentationFormat>Breedbeeld</PresentationFormat>
  <Paragraphs>86</Paragraphs>
  <Slides>10</Slides>
  <Notes>7</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Arial</vt:lpstr>
      <vt:lpstr>Calibri</vt:lpstr>
      <vt:lpstr>Courier New</vt:lpstr>
      <vt:lpstr>Ubuntu Medium</vt:lpstr>
      <vt:lpstr>Wingdings</vt:lpstr>
      <vt:lpstr>Platform31 - blauw</vt:lpstr>
      <vt:lpstr>Gebiedsgerichte aanpakken </vt:lpstr>
      <vt:lpstr>Waarom gebiedsgericht werken aan opgaven in de wijk?</vt:lpstr>
      <vt:lpstr>PowerPoint-presentatie</vt:lpstr>
      <vt:lpstr>Hebben we het over hetzelfde?</vt:lpstr>
      <vt:lpstr>PowerPoint-presentatie</vt:lpstr>
      <vt:lpstr>Rotterdam: Nationaal Programma Rotterdam-Zuid</vt:lpstr>
      <vt:lpstr>Groningen: Wijkvernieuwing 3.0</vt:lpstr>
      <vt:lpstr>Observaties</vt:lpstr>
      <vt:lpstr>Typen bottom up initiatieven bij opstellen buurtagenda</vt:lpstr>
      <vt:lpstr>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Mirjam Fokkema</dc:creator>
  <cp:lastModifiedBy>Angela van Dijk</cp:lastModifiedBy>
  <cp:revision>6</cp:revision>
  <dcterms:created xsi:type="dcterms:W3CDTF">2020-11-17T16:29:36Z</dcterms:created>
  <dcterms:modified xsi:type="dcterms:W3CDTF">2021-10-25T09:07:44Z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0x010100E84143E51D1F474586CFA60E6C87611A</vt:lpwstr>
  </property>
</Properties>
</file>